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257" r:id="rId3"/>
    <p:sldId id="294" r:id="rId4"/>
    <p:sldId id="330" r:id="rId5"/>
    <p:sldId id="297" r:id="rId6"/>
    <p:sldId id="298" r:id="rId7"/>
    <p:sldId id="299" r:id="rId8"/>
    <p:sldId id="300" r:id="rId9"/>
    <p:sldId id="33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32" r:id="rId23"/>
    <p:sldId id="315" r:id="rId24"/>
    <p:sldId id="316" r:id="rId25"/>
    <p:sldId id="317" r:id="rId26"/>
    <p:sldId id="318" r:id="rId27"/>
    <p:sldId id="319" r:id="rId28"/>
    <p:sldId id="349" r:id="rId29"/>
    <p:sldId id="320" r:id="rId30"/>
    <p:sldId id="344" r:id="rId31"/>
    <p:sldId id="333" r:id="rId32"/>
    <p:sldId id="322" r:id="rId33"/>
    <p:sldId id="323" r:id="rId34"/>
    <p:sldId id="324" r:id="rId35"/>
    <p:sldId id="325" r:id="rId36"/>
    <p:sldId id="326" r:id="rId37"/>
    <p:sldId id="328" r:id="rId38"/>
    <p:sldId id="329" r:id="rId39"/>
    <p:sldId id="327" r:id="rId40"/>
    <p:sldId id="348" r:id="rId41"/>
    <p:sldId id="259" r:id="rId42"/>
    <p:sldId id="288" r:id="rId43"/>
    <p:sldId id="289" r:id="rId44"/>
    <p:sldId id="290" r:id="rId45"/>
    <p:sldId id="291" r:id="rId46"/>
    <p:sldId id="263" r:id="rId47"/>
    <p:sldId id="292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341" r:id="rId56"/>
    <p:sldId id="342" r:id="rId57"/>
    <p:sldId id="272" r:id="rId58"/>
    <p:sldId id="343" r:id="rId59"/>
    <p:sldId id="334" r:id="rId60"/>
    <p:sldId id="336" r:id="rId61"/>
    <p:sldId id="337" r:id="rId62"/>
    <p:sldId id="338" r:id="rId63"/>
    <p:sldId id="339" r:id="rId64"/>
    <p:sldId id="340" r:id="rId65"/>
    <p:sldId id="335" r:id="rId66"/>
    <p:sldId id="345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>
        <p:scale>
          <a:sx n="90" d="100"/>
          <a:sy n="90" d="100"/>
        </p:scale>
        <p:origin x="604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6d4bd65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6d4bd65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6d4bd65b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6d4bd65b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6d4bd65b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6d4bd65b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6d4bd65b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6d4bd65b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6d4bd65b2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6d4bd65b2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6d4bd65b2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6d4bd65b2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964ba5eb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964ba5eb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6d4bd65b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6d4bd65b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6d4bd65b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6d4bd65b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936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6d4bd65b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6d4bd65b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375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64ba5e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964ba5e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964ba5eb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964ba5eb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64ba5e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964ba5e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617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64ba5e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964ba5e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25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64ba5e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964ba5e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545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64ba5e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964ba5e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708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64ba5e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964ba5e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554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64ba5e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964ba5e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793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64ba5e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964ba5e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47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64ba5e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964ba5e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41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64ba5e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964ba5e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08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6d4bd65b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6d4bd65b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6d4bd65b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6d4bd65b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076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6d4bd65b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6d4bd65b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38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6d4bd65b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6d4bd65b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88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6d4bd65b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6d4bd65b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26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6d4bd65b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6d4bd65b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6d4bd65b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6d4bd65b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67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092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03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810.04805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810.04805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q.opengenus.org/bert-base-vs-bert-large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810.04805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810.04805.pdf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6.04341v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906.04341v1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caler.com/topics/nlp/bert-variant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qa.fastforwardlabs.com/pytorch/hugging%20face/wikipedia/bert/transformers/2020/05/19/Getting_Started_with_QA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qa.fastforwardlabs.com/no%20answer/null%20threshold/bert/distilbert/exact%20match/f1/robust%20predictions/2020/06/09/Evaluating_BERT_on_SQuAD.html#Using-the-null-threshol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02033" y="1553737"/>
            <a:ext cx="7939931" cy="9755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400" dirty="0" smtClean="0"/>
              <a:t>Transfer </a:t>
            </a:r>
            <a:r>
              <a:rPr lang="ru" sz="5400" dirty="0"/>
              <a:t>Learning </a:t>
            </a:r>
            <a:r>
              <a:rPr lang="en-US" sz="5400" dirty="0" smtClean="0"/>
              <a:t>in</a:t>
            </a:r>
            <a:r>
              <a:rPr lang="ru" sz="5400" dirty="0" smtClean="0"/>
              <a:t> NLP</a:t>
            </a:r>
            <a:endParaRPr sz="5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204069" y="2655705"/>
            <a:ext cx="6735860" cy="726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dk1"/>
                </a:solidFill>
              </a:rPr>
              <a:t>Word Embeddings. </a:t>
            </a:r>
            <a:r>
              <a:rPr lang="ru" sz="3200" dirty="0" smtClean="0">
                <a:solidFill>
                  <a:schemeClr val="dk1"/>
                </a:solidFill>
              </a:rPr>
              <a:t>BER</a:t>
            </a:r>
            <a:r>
              <a:rPr lang="de-DE" sz="3200" dirty="0" smtClean="0">
                <a:solidFill>
                  <a:schemeClr val="dk1"/>
                </a:solidFill>
              </a:rPr>
              <a:t>T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64311" y="4594303"/>
            <a:ext cx="2215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SPBU, Spring</a:t>
            </a:r>
            <a:r>
              <a:rPr lang="ru-RU" dirty="0" smtClean="0"/>
              <a:t> 2025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6449" y="4594302"/>
            <a:ext cx="128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Petrova Alisa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685696"/>
            <a:ext cx="8298358" cy="1512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dirty="0">
                <a:solidFill>
                  <a:srgbClr val="595959"/>
                </a:solidFill>
              </a:rPr>
              <a:t>Still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what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we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did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is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we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created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some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matrix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of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word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representations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and</a:t>
            </a:r>
            <a:r>
              <a:rPr spc="-15" dirty="0">
                <a:solidFill>
                  <a:srgbClr val="595959"/>
                </a:solidFill>
              </a:rPr>
              <a:t> </a:t>
            </a:r>
            <a:r>
              <a:rPr spc="-20" dirty="0">
                <a:solidFill>
                  <a:srgbClr val="595959"/>
                </a:solidFill>
              </a:rPr>
              <a:t>then </a:t>
            </a:r>
            <a:r>
              <a:rPr dirty="0">
                <a:solidFill>
                  <a:srgbClr val="595959"/>
                </a:solidFill>
              </a:rPr>
              <a:t>computed</a:t>
            </a:r>
            <a:r>
              <a:rPr spc="-3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word</a:t>
            </a:r>
            <a:r>
              <a:rPr spc="-2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vectors</a:t>
            </a:r>
            <a:r>
              <a:rPr spc="-20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using</a:t>
            </a:r>
            <a:r>
              <a:rPr spc="-2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dimensionality</a:t>
            </a:r>
            <a:r>
              <a:rPr spc="-2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reduction</a:t>
            </a:r>
            <a:r>
              <a:rPr spc="-20" dirty="0">
                <a:solidFill>
                  <a:srgbClr val="595959"/>
                </a:solidFill>
              </a:rPr>
              <a:t> </a:t>
            </a:r>
            <a:r>
              <a:rPr spc="-10" dirty="0">
                <a:solidFill>
                  <a:srgbClr val="595959"/>
                </a:solidFill>
              </a:rPr>
              <a:t>methods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4725" y="2834444"/>
            <a:ext cx="835039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But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about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2800" b="1" dirty="0">
                <a:solidFill>
                  <a:srgbClr val="37761C"/>
                </a:solidFill>
                <a:latin typeface="Arial"/>
                <a:cs typeface="Arial"/>
              </a:rPr>
              <a:t>learn</a:t>
            </a:r>
            <a:r>
              <a:rPr sz="2800" b="1" spc="-1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those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595959"/>
                </a:solidFill>
                <a:latin typeface="Arial"/>
                <a:cs typeface="Arial"/>
              </a:rPr>
              <a:t>representations?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886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30" y="388565"/>
            <a:ext cx="8280400" cy="258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595959"/>
                </a:solidFill>
                <a:latin typeface="Arial"/>
                <a:cs typeface="Arial"/>
              </a:rPr>
              <a:t>want: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want</a:t>
            </a:r>
            <a:r>
              <a:rPr sz="2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2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6AA84F"/>
                </a:solidFill>
                <a:latin typeface="Arial"/>
                <a:cs typeface="Arial"/>
              </a:rPr>
              <a:t>learn</a:t>
            </a:r>
            <a:r>
              <a:rPr sz="2800" b="1" spc="-10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6AA84F"/>
                </a:solidFill>
                <a:latin typeface="Arial"/>
                <a:cs typeface="Arial"/>
              </a:rPr>
              <a:t>dense</a:t>
            </a:r>
            <a:r>
              <a:rPr sz="2800" b="1" spc="-5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2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words</a:t>
            </a:r>
            <a:r>
              <a:rPr sz="2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2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want</a:t>
            </a:r>
            <a:r>
              <a:rPr sz="2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this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2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2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have </a:t>
            </a:r>
            <a:r>
              <a:rPr sz="2800" b="1" dirty="0">
                <a:solidFill>
                  <a:srgbClr val="6AA84F"/>
                </a:solidFill>
                <a:latin typeface="Arial"/>
                <a:cs typeface="Arial"/>
              </a:rPr>
              <a:t>distance</a:t>
            </a:r>
            <a:r>
              <a:rPr sz="2800" b="1" spc="-25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(word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vector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close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other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words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often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595959"/>
                </a:solidFill>
                <a:latin typeface="Arial"/>
                <a:cs typeface="Arial"/>
              </a:rPr>
              <a:t>appear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same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595959"/>
                </a:solidFill>
                <a:latin typeface="Arial"/>
                <a:cs typeface="Arial"/>
              </a:rPr>
              <a:t>context)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7330" y="3572703"/>
            <a:ext cx="835783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Those</a:t>
            </a:r>
            <a:r>
              <a:rPr sz="2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learned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2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called</a:t>
            </a:r>
            <a:r>
              <a:rPr sz="2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6AA84F"/>
                </a:solidFill>
                <a:latin typeface="Arial"/>
                <a:cs typeface="Arial"/>
              </a:rPr>
              <a:t>word</a:t>
            </a:r>
            <a:r>
              <a:rPr sz="2800" b="1" spc="-20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6AA84F"/>
                </a:solidFill>
                <a:latin typeface="Arial"/>
                <a:cs typeface="Arial"/>
              </a:rPr>
              <a:t>embeddings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5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1402848"/>
            <a:ext cx="5674706" cy="3124547"/>
            <a:chOff x="354387" y="1514360"/>
            <a:chExt cx="5321935" cy="28619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70" y="1514360"/>
              <a:ext cx="5197959" cy="2835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9150" y="4045325"/>
              <a:ext cx="5312410" cy="326390"/>
            </a:xfrm>
            <a:custGeom>
              <a:avLst/>
              <a:gdLst/>
              <a:ahLst/>
              <a:cxnLst/>
              <a:rect l="l" t="t" r="r" b="b"/>
              <a:pathLst>
                <a:path w="5312410" h="326389">
                  <a:moveTo>
                    <a:pt x="5311799" y="326099"/>
                  </a:moveTo>
                  <a:lnTo>
                    <a:pt x="0" y="326099"/>
                  </a:lnTo>
                  <a:lnTo>
                    <a:pt x="0" y="0"/>
                  </a:lnTo>
                  <a:lnTo>
                    <a:pt x="5311799" y="0"/>
                  </a:lnTo>
                  <a:lnTo>
                    <a:pt x="5311799" y="32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9150" y="4045325"/>
              <a:ext cx="5312410" cy="326390"/>
            </a:xfrm>
            <a:custGeom>
              <a:avLst/>
              <a:gdLst/>
              <a:ahLst/>
              <a:cxnLst/>
              <a:rect l="l" t="t" r="r" b="b"/>
              <a:pathLst>
                <a:path w="5312410" h="326389">
                  <a:moveTo>
                    <a:pt x="0" y="0"/>
                  </a:moveTo>
                  <a:lnTo>
                    <a:pt x="5311799" y="0"/>
                  </a:lnTo>
                  <a:lnTo>
                    <a:pt x="5311799" y="326099"/>
                  </a:lnTo>
                  <a:lnTo>
                    <a:pt x="0" y="32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3298134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Word2Vec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38439" y="1477344"/>
            <a:ext cx="3434575" cy="25612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44450" indent="-457200">
              <a:lnSpc>
                <a:spcPct val="114599"/>
              </a:lnSpc>
              <a:spcBef>
                <a:spcPts val="100"/>
              </a:spcBef>
              <a:buFont typeface="MS PGothic"/>
              <a:buChar char="➔"/>
              <a:tabLst>
                <a:tab pos="469900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Predict</a:t>
            </a:r>
            <a:r>
              <a:rPr sz="2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context</a:t>
            </a:r>
            <a:r>
              <a:rPr sz="2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words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given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(or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vice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versa)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14599"/>
              </a:lnSpc>
              <a:buFont typeface="MS PGothic"/>
              <a:buChar char="➔"/>
              <a:tabLst>
                <a:tab pos="469900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maximize</a:t>
            </a:r>
            <a:r>
              <a:rPr sz="2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probability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seeing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its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context</a:t>
            </a:r>
            <a:r>
              <a:rPr sz="2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together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10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617" y="2150169"/>
            <a:ext cx="7531310" cy="25630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3749" y="1246293"/>
            <a:ext cx="801117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Going</a:t>
            </a:r>
            <a:r>
              <a:rPr sz="2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through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text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corpus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sliding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windows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3298134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Word2Vec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389" y="263700"/>
            <a:ext cx="5374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“You shall know a word by the company it keeps.” – J.R. Firth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96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88583" y="1717658"/>
            <a:ext cx="8561510" cy="3055063"/>
            <a:chOff x="685200" y="1625900"/>
            <a:chExt cx="7759700" cy="26981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586" y="2098130"/>
              <a:ext cx="6939548" cy="21580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200" y="1625900"/>
              <a:ext cx="7759439" cy="2697549"/>
            </a:xfrm>
            <a:prstGeom prst="rect">
              <a:avLst/>
            </a:prstGeom>
          </p:spPr>
        </p:pic>
      </p:grp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3298134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Word2Vec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463749" y="1246293"/>
            <a:ext cx="801117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Going</a:t>
            </a:r>
            <a:r>
              <a:rPr sz="2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through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text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corpus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sliding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windows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68389" y="263700"/>
            <a:ext cx="5374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“You shall know a word by the company it keeps.” – J.R. Firth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127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9209" y="2588561"/>
            <a:ext cx="5340332" cy="17752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9466" y="1348930"/>
            <a:ext cx="8375656" cy="862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want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AA84F"/>
                </a:solidFill>
                <a:latin typeface="Arial"/>
                <a:cs typeface="Arial"/>
              </a:rPr>
              <a:t>maximize</a:t>
            </a:r>
            <a:r>
              <a:rPr sz="2400" spc="-20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AA84F"/>
                </a:solidFill>
                <a:latin typeface="Arial"/>
                <a:cs typeface="Arial"/>
              </a:rPr>
              <a:t>probability</a:t>
            </a:r>
            <a:r>
              <a:rPr sz="2400" spc="-10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context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words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given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center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AA84F"/>
                </a:solidFill>
                <a:latin typeface="Arial"/>
                <a:cs typeface="Arial"/>
              </a:rPr>
              <a:t>(log-</a:t>
            </a:r>
            <a:r>
              <a:rPr sz="2400" spc="-10" dirty="0">
                <a:solidFill>
                  <a:srgbClr val="6AA84F"/>
                </a:solidFill>
                <a:latin typeface="Arial"/>
                <a:cs typeface="Arial"/>
              </a:rPr>
              <a:t>likelihood)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8093158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 smtClean="0"/>
              <a:t>Word2Vec</a:t>
            </a:r>
            <a:r>
              <a:rPr lang="en-US" sz="4400" spc="-10" dirty="0" smtClean="0"/>
              <a:t> objective function</a:t>
            </a:r>
            <a:r>
              <a:rPr lang="ru-RU" sz="4400" spc="-10" dirty="0" smtClean="0"/>
              <a:t> </a:t>
            </a:r>
            <a:endParaRPr sz="4400" spc="-1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9135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9466" y="1489945"/>
            <a:ext cx="735399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want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minimize </a:t>
            </a:r>
            <a:r>
              <a:rPr sz="2400" dirty="0">
                <a:solidFill>
                  <a:srgbClr val="6AA84F"/>
                </a:solidFill>
                <a:latin typeface="Arial"/>
                <a:cs typeface="Arial"/>
              </a:rPr>
              <a:t>negative</a:t>
            </a:r>
            <a:r>
              <a:rPr sz="2400" spc="-15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6AA84F"/>
                </a:solidFill>
                <a:latin typeface="Arial"/>
                <a:cs typeface="Arial"/>
              </a:rPr>
              <a:t>log-likelihood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998" y="2539143"/>
            <a:ext cx="7604093" cy="1683452"/>
          </a:xfrm>
          <a:prstGeom prst="rect">
            <a:avLst/>
          </a:prstGeom>
        </p:spPr>
      </p:pic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8093158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 smtClean="0"/>
              <a:t>Word2Vec</a:t>
            </a:r>
            <a:r>
              <a:rPr lang="en-US" sz="4400" spc="-10" dirty="0" smtClean="0"/>
              <a:t> objective function</a:t>
            </a:r>
            <a:r>
              <a:rPr lang="ru-RU" sz="4400" spc="-10" dirty="0" smtClean="0"/>
              <a:t> </a:t>
            </a:r>
            <a:endParaRPr sz="4400" spc="-1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541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998" y="4222595"/>
            <a:ext cx="518539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calculate 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P(w</a:t>
            </a:r>
            <a:r>
              <a:rPr sz="2800" spc="-44" baseline="-1984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240" baseline="-198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FF0000"/>
                </a:solidFill>
                <a:latin typeface="MS PGothic"/>
                <a:cs typeface="MS PGothic"/>
              </a:rPr>
              <a:t>₊</a:t>
            </a:r>
            <a:r>
              <a:rPr sz="2400" spc="170" dirty="0">
                <a:solidFill>
                  <a:srgbClr val="FF0000"/>
                </a:solidFill>
              </a:rPr>
              <a:t>n</a:t>
            </a:r>
            <a:r>
              <a:rPr sz="2400" dirty="0">
                <a:solidFill>
                  <a:srgbClr val="FF0000"/>
                </a:solidFill>
              </a:rPr>
              <a:t> |</a:t>
            </a:r>
            <a:r>
              <a:rPr sz="2400" spc="-5" dirty="0">
                <a:solidFill>
                  <a:srgbClr val="FF0000"/>
                </a:solidFill>
              </a:rPr>
              <a:t> </a:t>
            </a:r>
            <a:r>
              <a:rPr sz="2400" spc="-575" dirty="0" smtClean="0">
                <a:solidFill>
                  <a:srgbClr val="FF0000"/>
                </a:solidFill>
              </a:rPr>
              <a:t>w</a:t>
            </a:r>
            <a:r>
              <a:rPr lang="ru-RU" sz="2400" spc="-575" dirty="0" smtClean="0">
                <a:solidFill>
                  <a:srgbClr val="FF0000"/>
                </a:solidFill>
              </a:rPr>
              <a:t>       </a:t>
            </a:r>
            <a:r>
              <a:rPr sz="2800" baseline="-19841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442" baseline="-1984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</a:rPr>
              <a:t>,</a:t>
            </a:r>
            <a:r>
              <a:rPr sz="2400" spc="5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  <a:latin typeface="Cambria"/>
                <a:cs typeface="Cambria"/>
              </a:rPr>
              <a:t>𝛳</a:t>
            </a:r>
            <a:r>
              <a:rPr sz="2400" dirty="0">
                <a:solidFill>
                  <a:srgbClr val="FF0000"/>
                </a:solidFill>
              </a:rPr>
              <a:t>) </a:t>
            </a:r>
            <a:r>
              <a:rPr sz="2400" spc="-50" dirty="0">
                <a:solidFill>
                  <a:srgbClr val="FF0000"/>
                </a:solidFill>
              </a:rPr>
              <a:t>?</a:t>
            </a:r>
            <a:endParaRPr sz="2400" dirty="0"/>
          </a:p>
        </p:txBody>
      </p:sp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8093158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 smtClean="0"/>
              <a:t>Word2Vec</a:t>
            </a:r>
            <a:r>
              <a:rPr lang="en-US" sz="4400" spc="-10" dirty="0" smtClean="0"/>
              <a:t> objective function</a:t>
            </a:r>
            <a:r>
              <a:rPr lang="ru-RU" sz="4400" spc="-10" dirty="0" smtClean="0"/>
              <a:t> </a:t>
            </a:r>
            <a:endParaRPr sz="4400" spc="-10" dirty="0"/>
          </a:p>
        </p:txBody>
      </p:sp>
      <p:sp>
        <p:nvSpPr>
          <p:cNvPr id="8" name="object 3"/>
          <p:cNvSpPr txBox="1"/>
          <p:nvPr/>
        </p:nvSpPr>
        <p:spPr>
          <a:xfrm>
            <a:off x="359466" y="1489945"/>
            <a:ext cx="735399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want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minimize </a:t>
            </a:r>
            <a:r>
              <a:rPr sz="2400" dirty="0">
                <a:solidFill>
                  <a:srgbClr val="6AA84F"/>
                </a:solidFill>
                <a:latin typeface="Arial"/>
                <a:cs typeface="Arial"/>
              </a:rPr>
              <a:t>negative</a:t>
            </a:r>
            <a:r>
              <a:rPr sz="2400" spc="-15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6AA84F"/>
                </a:solidFill>
                <a:latin typeface="Arial"/>
                <a:cs typeface="Arial"/>
              </a:rPr>
              <a:t>log-likelihood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9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998" y="2539143"/>
            <a:ext cx="7604093" cy="1683452"/>
          </a:xfrm>
          <a:prstGeom prst="rect">
            <a:avLst/>
          </a:prstGeom>
        </p:spPr>
      </p:pic>
      <p:sp>
        <p:nvSpPr>
          <p:cNvPr id="11" name="Номер слайда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17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9084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032" y="2217476"/>
            <a:ext cx="3633588" cy="8385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3000" y="1405981"/>
            <a:ext cx="7338059" cy="1424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Given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center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7761C"/>
                </a:solidFill>
                <a:latin typeface="Arial"/>
                <a:cs typeface="Arial"/>
              </a:rPr>
              <a:t>c</a:t>
            </a:r>
            <a:r>
              <a:rPr sz="1800" b="1" spc="-1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context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7761C"/>
                </a:solidFill>
                <a:latin typeface="Arial"/>
                <a:cs typeface="Arial"/>
              </a:rPr>
              <a:t>o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800">
              <a:latin typeface="Arial"/>
              <a:cs typeface="Arial"/>
            </a:endParaRPr>
          </a:p>
          <a:p>
            <a:pPr marL="4735195" indent="-367030">
              <a:lnSpc>
                <a:spcPct val="100000"/>
              </a:lnSpc>
              <a:buChar char="●"/>
              <a:tabLst>
                <a:tab pos="47351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context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vector</a:t>
            </a:r>
            <a:endParaRPr sz="1800">
              <a:latin typeface="Arial"/>
              <a:cs typeface="Arial"/>
            </a:endParaRPr>
          </a:p>
          <a:p>
            <a:pPr marL="47351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7351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center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vector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925" y="3793656"/>
            <a:ext cx="760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“Scalar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product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neighbour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must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possible”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8093158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 smtClean="0"/>
              <a:t>Word2Vec</a:t>
            </a:r>
            <a:r>
              <a:rPr lang="en-US" sz="4400" spc="-10" dirty="0" smtClean="0"/>
              <a:t> objective function</a:t>
            </a:r>
            <a:r>
              <a:rPr lang="ru-RU" sz="4400" spc="-10" dirty="0" smtClean="0"/>
              <a:t> </a:t>
            </a:r>
            <a:endParaRPr sz="4400" spc="-1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5335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27862" y="1398660"/>
            <a:ext cx="5576296" cy="3385682"/>
            <a:chOff x="627862" y="1398660"/>
            <a:chExt cx="5248275" cy="3119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545" y="1398660"/>
              <a:ext cx="5197959" cy="28352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2624" y="3940125"/>
              <a:ext cx="5238750" cy="572770"/>
            </a:xfrm>
            <a:custGeom>
              <a:avLst/>
              <a:gdLst/>
              <a:ahLst/>
              <a:cxnLst/>
              <a:rect l="l" t="t" r="r" b="b"/>
              <a:pathLst>
                <a:path w="5238750" h="572770">
                  <a:moveTo>
                    <a:pt x="5238299" y="572699"/>
                  </a:moveTo>
                  <a:lnTo>
                    <a:pt x="0" y="572699"/>
                  </a:lnTo>
                  <a:lnTo>
                    <a:pt x="0" y="0"/>
                  </a:lnTo>
                  <a:lnTo>
                    <a:pt x="5238299" y="0"/>
                  </a:lnTo>
                  <a:lnTo>
                    <a:pt x="5238299" y="57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2624" y="3940125"/>
              <a:ext cx="5238750" cy="572770"/>
            </a:xfrm>
            <a:custGeom>
              <a:avLst/>
              <a:gdLst/>
              <a:ahLst/>
              <a:cxnLst/>
              <a:rect l="l" t="t" r="r" b="b"/>
              <a:pathLst>
                <a:path w="5238750" h="572770">
                  <a:moveTo>
                    <a:pt x="0" y="0"/>
                  </a:moveTo>
                  <a:lnTo>
                    <a:pt x="5238299" y="0"/>
                  </a:lnTo>
                  <a:lnTo>
                    <a:pt x="5238299" y="572699"/>
                  </a:lnTo>
                  <a:lnTo>
                    <a:pt x="0" y="572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8304" y="1441192"/>
            <a:ext cx="2865501" cy="27108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083574" y="4340631"/>
            <a:ext cx="23469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spc="70" dirty="0">
                <a:solidFill>
                  <a:srgbClr val="595959"/>
                </a:solidFill>
                <a:latin typeface="Cambria"/>
                <a:cs typeface="Cambria"/>
              </a:rPr>
              <a:t>𝛳</a:t>
            </a:r>
            <a:r>
              <a:rPr sz="2800" spc="80" dirty="0">
                <a:solidFill>
                  <a:srgbClr val="595959"/>
                </a:solidFill>
                <a:latin typeface="Cambria"/>
                <a:cs typeface="Cambria"/>
              </a:rPr>
              <a:t> </a:t>
            </a:r>
            <a:r>
              <a:rPr sz="2000" dirty="0" smtClean="0">
                <a:latin typeface="Arial"/>
                <a:cs typeface="Arial"/>
              </a:rPr>
              <a:t>(</a:t>
            </a:r>
            <a:r>
              <a:rPr lang="en-US" sz="2000" dirty="0" smtClean="0">
                <a:latin typeface="Arial"/>
                <a:cs typeface="Arial"/>
              </a:rPr>
              <a:t>vector matrices</a:t>
            </a:r>
            <a:r>
              <a:rPr sz="2800" spc="-10" dirty="0" smtClean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11857" y="3862580"/>
            <a:ext cx="1200150" cy="643255"/>
            <a:chOff x="2699704" y="3639898"/>
            <a:chExt cx="1200150" cy="643255"/>
          </a:xfrm>
        </p:grpSpPr>
        <p:sp>
          <p:nvSpPr>
            <p:cNvPr id="10" name="object 10"/>
            <p:cNvSpPr/>
            <p:nvPr/>
          </p:nvSpPr>
          <p:spPr>
            <a:xfrm>
              <a:off x="2736180" y="3674032"/>
              <a:ext cx="652780" cy="604520"/>
            </a:xfrm>
            <a:custGeom>
              <a:avLst/>
              <a:gdLst/>
              <a:ahLst/>
              <a:cxnLst/>
              <a:rect l="l" t="t" r="r" b="b"/>
              <a:pathLst>
                <a:path w="652779" h="604520">
                  <a:moveTo>
                    <a:pt x="652269" y="60406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4466" y="3644661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4" h="41275">
                  <a:moveTo>
                    <a:pt x="21024" y="40914"/>
                  </a:moveTo>
                  <a:lnTo>
                    <a:pt x="0" y="0"/>
                  </a:lnTo>
                  <a:lnTo>
                    <a:pt x="42404" y="17827"/>
                  </a:lnTo>
                  <a:lnTo>
                    <a:pt x="21024" y="4091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04466" y="3644661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4" h="41275">
                  <a:moveTo>
                    <a:pt x="42404" y="17827"/>
                  </a:moveTo>
                  <a:lnTo>
                    <a:pt x="0" y="0"/>
                  </a:lnTo>
                  <a:lnTo>
                    <a:pt x="21024" y="40914"/>
                  </a:lnTo>
                  <a:lnTo>
                    <a:pt x="42404" y="1782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4899" y="3679831"/>
              <a:ext cx="473709" cy="597535"/>
            </a:xfrm>
            <a:custGeom>
              <a:avLst/>
              <a:gdLst/>
              <a:ahLst/>
              <a:cxnLst/>
              <a:rect l="l" t="t" r="r" b="b"/>
              <a:pathLst>
                <a:path w="473710" h="597535">
                  <a:moveTo>
                    <a:pt x="0" y="596918"/>
                  </a:moveTo>
                  <a:lnTo>
                    <a:pt x="47329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55865" y="3645961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24655" y="43645"/>
                  </a:moveTo>
                  <a:lnTo>
                    <a:pt x="0" y="24095"/>
                  </a:lnTo>
                  <a:lnTo>
                    <a:pt x="39183" y="0"/>
                  </a:lnTo>
                  <a:lnTo>
                    <a:pt x="24655" y="4364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55865" y="3645961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24655" y="43645"/>
                  </a:moveTo>
                  <a:lnTo>
                    <a:pt x="39183" y="0"/>
                  </a:lnTo>
                  <a:lnTo>
                    <a:pt x="0" y="24095"/>
                  </a:lnTo>
                  <a:lnTo>
                    <a:pt x="24655" y="4364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3298134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Word2Vec</a:t>
            </a:r>
          </a:p>
        </p:txBody>
      </p:sp>
      <p:sp>
        <p:nvSpPr>
          <p:cNvPr id="19" name="Номер слайда 1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6331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03959"/>
            <a:ext cx="3308729" cy="848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Outline</a:t>
            </a:r>
            <a:endParaRPr sz="36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850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800" dirty="0" smtClean="0"/>
              <a:t>Word Embeddings</a:t>
            </a: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tabLst>
                <a:tab pos="836294" algn="l"/>
              </a:tabLst>
            </a:pPr>
            <a:r>
              <a:rPr lang="fi-FI" sz="2400" spc="-10" dirty="0">
                <a:solidFill>
                  <a:srgbClr val="595959"/>
                </a:solidFill>
              </a:rPr>
              <a:t>Word2Vec</a:t>
            </a:r>
            <a:endParaRPr lang="fi-FI" sz="2400" dirty="0"/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tabLst>
                <a:tab pos="836294" algn="l"/>
              </a:tabLst>
            </a:pPr>
            <a:r>
              <a:rPr lang="fi-FI" sz="2400" spc="-10" dirty="0">
                <a:solidFill>
                  <a:srgbClr val="595959"/>
                </a:solidFill>
              </a:rPr>
              <a:t>GloVe</a:t>
            </a:r>
            <a:endParaRPr lang="fi-FI" sz="2400" dirty="0"/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tabLst>
                <a:tab pos="836294" algn="l"/>
              </a:tabLst>
            </a:pPr>
            <a:r>
              <a:rPr lang="fi-FI" sz="2400" spc="-10" dirty="0" smtClean="0">
                <a:solidFill>
                  <a:srgbClr val="595959"/>
                </a:solidFill>
              </a:rPr>
              <a:t>FastText</a:t>
            </a:r>
            <a:endParaRPr lang="en-US" sz="4400" dirty="0" smtClean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800" dirty="0" smtClean="0"/>
              <a:t>GPT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2800" dirty="0" smtClean="0"/>
              <a:t>Masked </a:t>
            </a:r>
            <a:r>
              <a:rPr lang="ru" sz="2800" dirty="0"/>
              <a:t>Language Modeling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2800" dirty="0"/>
              <a:t>BERT  </a:t>
            </a:r>
            <a:endParaRPr lang="en-US" sz="2800" dirty="0" smtClean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800" dirty="0" smtClean="0"/>
              <a:t>Coding part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699" y="1008707"/>
            <a:ext cx="3552994" cy="39810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8783" y="1050050"/>
            <a:ext cx="3005466" cy="38118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206000" y="1209838"/>
            <a:ext cx="58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CBOW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175" y="1209838"/>
            <a:ext cx="894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Skip-</a:t>
            </a:r>
            <a:r>
              <a:rPr sz="1400" b="1" spc="-20" dirty="0">
                <a:latin typeface="Arial"/>
                <a:cs typeface="Arial"/>
              </a:rPr>
              <a:t>gram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3298134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Word2Vec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76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9466" y="1357349"/>
            <a:ext cx="20945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Problem: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9123" y="2168975"/>
            <a:ext cx="3319462" cy="922484"/>
            <a:chOff x="801323" y="1857887"/>
            <a:chExt cx="3122930" cy="7740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23" y="1857887"/>
              <a:ext cx="3107768" cy="7171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05350" y="2243650"/>
              <a:ext cx="2009139" cy="379095"/>
            </a:xfrm>
            <a:custGeom>
              <a:avLst/>
              <a:gdLst/>
              <a:ahLst/>
              <a:cxnLst/>
              <a:rect l="l" t="t" r="r" b="b"/>
              <a:pathLst>
                <a:path w="2009139" h="379094">
                  <a:moveTo>
                    <a:pt x="0" y="0"/>
                  </a:moveTo>
                  <a:lnTo>
                    <a:pt x="2009099" y="0"/>
                  </a:lnTo>
                  <a:lnTo>
                    <a:pt x="2009099" y="378599"/>
                  </a:lnTo>
                  <a:lnTo>
                    <a:pt x="0" y="378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122364" y="2595308"/>
            <a:ext cx="1421765" cy="82550"/>
            <a:chOff x="4195748" y="2400624"/>
            <a:chExt cx="1421765" cy="82550"/>
          </a:xfrm>
        </p:grpSpPr>
        <p:sp>
          <p:nvSpPr>
            <p:cNvPr id="8" name="object 8"/>
            <p:cNvSpPr/>
            <p:nvPr/>
          </p:nvSpPr>
          <p:spPr>
            <a:xfrm>
              <a:off x="4291722" y="2441613"/>
              <a:ext cx="1316355" cy="10160"/>
            </a:xfrm>
            <a:custGeom>
              <a:avLst/>
              <a:gdLst/>
              <a:ahLst/>
              <a:cxnLst/>
              <a:rect l="l" t="t" r="r" b="b"/>
              <a:pathLst>
                <a:path w="1316354" h="10160">
                  <a:moveTo>
                    <a:pt x="1316102" y="966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5748" y="2400624"/>
              <a:ext cx="105729" cy="8197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861459" y="2219564"/>
            <a:ext cx="24511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Still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big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sum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compute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3298134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Word2Vec</a:t>
            </a:r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464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9466" y="1357349"/>
            <a:ext cx="20945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Problem: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9123" y="2168975"/>
            <a:ext cx="3319462" cy="922484"/>
            <a:chOff x="801323" y="1857887"/>
            <a:chExt cx="3122930" cy="7740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23" y="1857887"/>
              <a:ext cx="3107768" cy="7171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05350" y="2243650"/>
              <a:ext cx="2009139" cy="379095"/>
            </a:xfrm>
            <a:custGeom>
              <a:avLst/>
              <a:gdLst/>
              <a:ahLst/>
              <a:cxnLst/>
              <a:rect l="l" t="t" r="r" b="b"/>
              <a:pathLst>
                <a:path w="2009139" h="379094">
                  <a:moveTo>
                    <a:pt x="0" y="0"/>
                  </a:moveTo>
                  <a:lnTo>
                    <a:pt x="2009099" y="0"/>
                  </a:lnTo>
                  <a:lnTo>
                    <a:pt x="2009099" y="378599"/>
                  </a:lnTo>
                  <a:lnTo>
                    <a:pt x="0" y="378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122364" y="2595308"/>
            <a:ext cx="1421765" cy="82550"/>
            <a:chOff x="4195748" y="2400624"/>
            <a:chExt cx="1421765" cy="82550"/>
          </a:xfrm>
        </p:grpSpPr>
        <p:sp>
          <p:nvSpPr>
            <p:cNvPr id="8" name="object 8"/>
            <p:cNvSpPr/>
            <p:nvPr/>
          </p:nvSpPr>
          <p:spPr>
            <a:xfrm>
              <a:off x="4291722" y="2441613"/>
              <a:ext cx="1316355" cy="10160"/>
            </a:xfrm>
            <a:custGeom>
              <a:avLst/>
              <a:gdLst/>
              <a:ahLst/>
              <a:cxnLst/>
              <a:rect l="l" t="t" r="r" b="b"/>
              <a:pathLst>
                <a:path w="1316354" h="10160">
                  <a:moveTo>
                    <a:pt x="1316102" y="966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5748" y="2400624"/>
              <a:ext cx="105729" cy="8197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861459" y="2219564"/>
            <a:ext cx="24511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Still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big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sum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compute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3298134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Word2Vec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3524" y="3381055"/>
            <a:ext cx="8564621" cy="1402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Possible</a:t>
            </a:r>
            <a:r>
              <a:rPr sz="2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solutions:</a:t>
            </a:r>
            <a:endParaRPr sz="24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889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Hierarchical</a:t>
            </a:r>
            <a:r>
              <a:rPr sz="24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softmax</a:t>
            </a:r>
            <a:endParaRPr sz="24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Negative</a:t>
            </a:r>
            <a:r>
              <a:rPr sz="2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 smtClean="0">
                <a:solidFill>
                  <a:srgbClr val="595959"/>
                </a:solidFill>
                <a:latin typeface="Arial"/>
                <a:cs typeface="Arial"/>
              </a:rPr>
              <a:t>sampling</a:t>
            </a:r>
            <a:r>
              <a:rPr lang="en-US" sz="2400" spc="-10" dirty="0" smtClean="0">
                <a:solidFill>
                  <a:srgbClr val="595959"/>
                </a:solidFill>
                <a:latin typeface="Arial"/>
                <a:cs typeface="Arial"/>
              </a:rPr>
              <a:t> (calculate for some random words)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6970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9465" y="1335750"/>
            <a:ext cx="81384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Word2Vec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negative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sampling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≈</a:t>
            </a:r>
            <a:r>
              <a:rPr sz="2400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matrix</a:t>
            </a:r>
            <a:r>
              <a:rPr sz="2400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34343"/>
                </a:solidFill>
                <a:latin typeface="Arial"/>
                <a:cs typeface="Arial"/>
              </a:rPr>
              <a:t>factorization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72235" y="2100458"/>
            <a:ext cx="1699895" cy="1551940"/>
            <a:chOff x="1972235" y="2100458"/>
            <a:chExt cx="1699895" cy="1551940"/>
          </a:xfrm>
        </p:grpSpPr>
        <p:sp>
          <p:nvSpPr>
            <p:cNvPr id="5" name="object 5"/>
            <p:cNvSpPr/>
            <p:nvPr/>
          </p:nvSpPr>
          <p:spPr>
            <a:xfrm>
              <a:off x="1986521" y="2124125"/>
              <a:ext cx="1671320" cy="1504315"/>
            </a:xfrm>
            <a:custGeom>
              <a:avLst/>
              <a:gdLst/>
              <a:ahLst/>
              <a:cxnLst/>
              <a:rect l="l" t="t" r="r" b="b"/>
              <a:pathLst>
                <a:path w="1671320" h="1504314">
                  <a:moveTo>
                    <a:pt x="512038" y="162585"/>
                  </a:moveTo>
                  <a:lnTo>
                    <a:pt x="0" y="162585"/>
                  </a:lnTo>
                  <a:lnTo>
                    <a:pt x="0" y="1504200"/>
                  </a:lnTo>
                  <a:lnTo>
                    <a:pt x="512038" y="1504200"/>
                  </a:lnTo>
                  <a:lnTo>
                    <a:pt x="512038" y="162585"/>
                  </a:lnTo>
                  <a:close/>
                </a:path>
                <a:path w="1671320" h="1504314">
                  <a:moveTo>
                    <a:pt x="512038" y="0"/>
                  </a:moveTo>
                  <a:lnTo>
                    <a:pt x="0" y="0"/>
                  </a:lnTo>
                  <a:lnTo>
                    <a:pt x="0" y="60286"/>
                  </a:lnTo>
                  <a:lnTo>
                    <a:pt x="512038" y="60286"/>
                  </a:lnTo>
                  <a:lnTo>
                    <a:pt x="512038" y="0"/>
                  </a:lnTo>
                  <a:close/>
                </a:path>
                <a:path w="1671320" h="1504314">
                  <a:moveTo>
                    <a:pt x="1670697" y="162585"/>
                  </a:moveTo>
                  <a:lnTo>
                    <a:pt x="626630" y="162585"/>
                  </a:lnTo>
                  <a:lnTo>
                    <a:pt x="626630" y="1504200"/>
                  </a:lnTo>
                  <a:lnTo>
                    <a:pt x="1670697" y="1504200"/>
                  </a:lnTo>
                  <a:lnTo>
                    <a:pt x="1670697" y="162585"/>
                  </a:lnTo>
                  <a:close/>
                </a:path>
                <a:path w="1671320" h="1504314">
                  <a:moveTo>
                    <a:pt x="1670697" y="0"/>
                  </a:moveTo>
                  <a:lnTo>
                    <a:pt x="626630" y="0"/>
                  </a:lnTo>
                  <a:lnTo>
                    <a:pt x="626630" y="60286"/>
                  </a:lnTo>
                  <a:lnTo>
                    <a:pt x="1670697" y="60286"/>
                  </a:lnTo>
                  <a:lnTo>
                    <a:pt x="1670697" y="0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86524" y="2124120"/>
              <a:ext cx="1671320" cy="1504315"/>
            </a:xfrm>
            <a:custGeom>
              <a:avLst/>
              <a:gdLst/>
              <a:ahLst/>
              <a:cxnLst/>
              <a:rect l="l" t="t" r="r" b="b"/>
              <a:pathLst>
                <a:path w="1671320" h="1504314">
                  <a:moveTo>
                    <a:pt x="0" y="0"/>
                  </a:moveTo>
                  <a:lnTo>
                    <a:pt x="1670699" y="0"/>
                  </a:lnTo>
                  <a:lnTo>
                    <a:pt x="1670699" y="1504199"/>
                  </a:lnTo>
                  <a:lnTo>
                    <a:pt x="0" y="1504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86523" y="2184411"/>
              <a:ext cx="1671320" cy="102870"/>
            </a:xfrm>
            <a:custGeom>
              <a:avLst/>
              <a:gdLst/>
              <a:ahLst/>
              <a:cxnLst/>
              <a:rect l="l" t="t" r="r" b="b"/>
              <a:pathLst>
                <a:path w="1671320" h="102869">
                  <a:moveTo>
                    <a:pt x="1670700" y="102299"/>
                  </a:moveTo>
                  <a:lnTo>
                    <a:pt x="0" y="102299"/>
                  </a:lnTo>
                  <a:lnTo>
                    <a:pt x="0" y="0"/>
                  </a:lnTo>
                  <a:lnTo>
                    <a:pt x="1670700" y="0"/>
                  </a:lnTo>
                  <a:lnTo>
                    <a:pt x="1670700" y="1022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86523" y="2184411"/>
              <a:ext cx="1671320" cy="102870"/>
            </a:xfrm>
            <a:custGeom>
              <a:avLst/>
              <a:gdLst/>
              <a:ahLst/>
              <a:cxnLst/>
              <a:rect l="l" t="t" r="r" b="b"/>
              <a:pathLst>
                <a:path w="1671320" h="102869">
                  <a:moveTo>
                    <a:pt x="0" y="0"/>
                  </a:moveTo>
                  <a:lnTo>
                    <a:pt x="1670700" y="0"/>
                  </a:lnTo>
                  <a:lnTo>
                    <a:pt x="1670700" y="102299"/>
                  </a:lnTo>
                  <a:lnTo>
                    <a:pt x="0" y="1022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98563" y="2114746"/>
              <a:ext cx="114935" cy="1523365"/>
            </a:xfrm>
            <a:custGeom>
              <a:avLst/>
              <a:gdLst/>
              <a:ahLst/>
              <a:cxnLst/>
              <a:rect l="l" t="t" r="r" b="b"/>
              <a:pathLst>
                <a:path w="114935" h="1523364">
                  <a:moveTo>
                    <a:pt x="114599" y="1522799"/>
                  </a:moveTo>
                  <a:lnTo>
                    <a:pt x="0" y="1522799"/>
                  </a:lnTo>
                  <a:lnTo>
                    <a:pt x="0" y="0"/>
                  </a:lnTo>
                  <a:lnTo>
                    <a:pt x="114599" y="0"/>
                  </a:lnTo>
                  <a:lnTo>
                    <a:pt x="114599" y="1522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98563" y="2114746"/>
              <a:ext cx="114935" cy="1523365"/>
            </a:xfrm>
            <a:custGeom>
              <a:avLst/>
              <a:gdLst/>
              <a:ahLst/>
              <a:cxnLst/>
              <a:rect l="l" t="t" r="r" b="b"/>
              <a:pathLst>
                <a:path w="114935" h="1523364">
                  <a:moveTo>
                    <a:pt x="0" y="1522799"/>
                  </a:moveTo>
                  <a:lnTo>
                    <a:pt x="0" y="0"/>
                  </a:lnTo>
                  <a:lnTo>
                    <a:pt x="114599" y="0"/>
                  </a:lnTo>
                  <a:lnTo>
                    <a:pt x="114599" y="1522799"/>
                  </a:lnTo>
                  <a:lnTo>
                    <a:pt x="0" y="152279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47874" y="2060163"/>
            <a:ext cx="8051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spc="-10" dirty="0" smtClean="0">
                <a:latin typeface="Arial"/>
                <a:cs typeface="Arial"/>
              </a:rPr>
              <a:t>word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54986" y="2167775"/>
            <a:ext cx="374015" cy="41275"/>
            <a:chOff x="1454986" y="2167775"/>
            <a:chExt cx="374015" cy="41275"/>
          </a:xfrm>
        </p:grpSpPr>
        <p:sp>
          <p:nvSpPr>
            <p:cNvPr id="13" name="object 13"/>
            <p:cNvSpPr/>
            <p:nvPr/>
          </p:nvSpPr>
          <p:spPr>
            <a:xfrm>
              <a:off x="1459749" y="2184449"/>
              <a:ext cx="321310" cy="4445"/>
            </a:xfrm>
            <a:custGeom>
              <a:avLst/>
              <a:gdLst/>
              <a:ahLst/>
              <a:cxnLst/>
              <a:rect l="l" t="t" r="r" b="b"/>
              <a:pathLst>
                <a:path w="321310" h="4444">
                  <a:moveTo>
                    <a:pt x="0" y="0"/>
                  </a:moveTo>
                  <a:lnTo>
                    <a:pt x="320854" y="381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0416" y="217253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3"/>
                  </a:moveTo>
                  <a:lnTo>
                    <a:pt x="374" y="0"/>
                  </a:lnTo>
                  <a:lnTo>
                    <a:pt x="43409" y="16246"/>
                  </a:lnTo>
                  <a:lnTo>
                    <a:pt x="0" y="3146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0416" y="217253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3"/>
                  </a:moveTo>
                  <a:lnTo>
                    <a:pt x="43409" y="16246"/>
                  </a:lnTo>
                  <a:lnTo>
                    <a:pt x="374" y="0"/>
                  </a:lnTo>
                  <a:lnTo>
                    <a:pt x="0" y="3146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34805" y="4266355"/>
            <a:ext cx="224154" cy="410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20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533180" y="3824411"/>
            <a:ext cx="41275" cy="320675"/>
            <a:chOff x="2533180" y="3824411"/>
            <a:chExt cx="41275" cy="320675"/>
          </a:xfrm>
        </p:grpSpPr>
        <p:sp>
          <p:nvSpPr>
            <p:cNvPr id="18" name="object 18"/>
            <p:cNvSpPr/>
            <p:nvPr/>
          </p:nvSpPr>
          <p:spPr>
            <a:xfrm>
              <a:off x="2553675" y="3872398"/>
              <a:ext cx="2540" cy="267970"/>
            </a:xfrm>
            <a:custGeom>
              <a:avLst/>
              <a:gdLst/>
              <a:ahLst/>
              <a:cxnLst/>
              <a:rect l="l" t="t" r="r" b="b"/>
              <a:pathLst>
                <a:path w="2539" h="267970">
                  <a:moveTo>
                    <a:pt x="2224" y="26775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37942" y="38291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54"/>
                  </a:moveTo>
                  <a:lnTo>
                    <a:pt x="15372" y="0"/>
                  </a:lnTo>
                  <a:lnTo>
                    <a:pt x="31464" y="43092"/>
                  </a:lnTo>
                  <a:lnTo>
                    <a:pt x="0" y="4335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37942" y="38291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092"/>
                  </a:moveTo>
                  <a:lnTo>
                    <a:pt x="15372" y="0"/>
                  </a:lnTo>
                  <a:lnTo>
                    <a:pt x="0" y="43354"/>
                  </a:lnTo>
                  <a:lnTo>
                    <a:pt x="31464" y="4309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79554" y="2440704"/>
            <a:ext cx="39116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55"/>
              </a:lnSpc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SVD</a:t>
            </a:r>
            <a:endParaRPr>
              <a:latin typeface="Arial"/>
              <a:cs typeface="Arial"/>
            </a:endParaRPr>
          </a:p>
          <a:p>
            <a:pPr marL="62230">
              <a:lnSpc>
                <a:spcPts val="3475"/>
              </a:lnSpc>
            </a:pPr>
            <a:r>
              <a:rPr sz="2800" spc="-50" dirty="0">
                <a:latin typeface="Arial"/>
                <a:cs typeface="Arial"/>
              </a:rPr>
              <a:t>≈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18225" y="2083430"/>
            <a:ext cx="595630" cy="1559560"/>
            <a:chOff x="4518225" y="2083430"/>
            <a:chExt cx="595630" cy="1559560"/>
          </a:xfrm>
        </p:grpSpPr>
        <p:sp>
          <p:nvSpPr>
            <p:cNvPr id="23" name="object 23"/>
            <p:cNvSpPr/>
            <p:nvPr/>
          </p:nvSpPr>
          <p:spPr>
            <a:xfrm>
              <a:off x="4532503" y="2088197"/>
              <a:ext cx="567055" cy="1550035"/>
            </a:xfrm>
            <a:custGeom>
              <a:avLst/>
              <a:gdLst/>
              <a:ahLst/>
              <a:cxnLst/>
              <a:rect l="l" t="t" r="r" b="b"/>
              <a:pathLst>
                <a:path w="567054" h="1550035">
                  <a:moveTo>
                    <a:pt x="567004" y="198501"/>
                  </a:moveTo>
                  <a:lnTo>
                    <a:pt x="0" y="198501"/>
                  </a:lnTo>
                  <a:lnTo>
                    <a:pt x="0" y="1549501"/>
                  </a:lnTo>
                  <a:lnTo>
                    <a:pt x="567004" y="1549501"/>
                  </a:lnTo>
                  <a:lnTo>
                    <a:pt x="567004" y="198501"/>
                  </a:lnTo>
                  <a:close/>
                </a:path>
                <a:path w="567054" h="1550035">
                  <a:moveTo>
                    <a:pt x="567004" y="0"/>
                  </a:moveTo>
                  <a:lnTo>
                    <a:pt x="0" y="0"/>
                  </a:lnTo>
                  <a:lnTo>
                    <a:pt x="0" y="96202"/>
                  </a:lnTo>
                  <a:lnTo>
                    <a:pt x="567004" y="96202"/>
                  </a:lnTo>
                  <a:lnTo>
                    <a:pt x="567004" y="0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32512" y="2088193"/>
              <a:ext cx="567055" cy="1550035"/>
            </a:xfrm>
            <a:custGeom>
              <a:avLst/>
              <a:gdLst/>
              <a:ahLst/>
              <a:cxnLst/>
              <a:rect l="l" t="t" r="r" b="b"/>
              <a:pathLst>
                <a:path w="567054" h="1550035">
                  <a:moveTo>
                    <a:pt x="0" y="0"/>
                  </a:moveTo>
                  <a:lnTo>
                    <a:pt x="566999" y="0"/>
                  </a:lnTo>
                  <a:lnTo>
                    <a:pt x="566999" y="1549500"/>
                  </a:lnTo>
                  <a:lnTo>
                    <a:pt x="0" y="1549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32512" y="2184395"/>
              <a:ext cx="567055" cy="102870"/>
            </a:xfrm>
            <a:custGeom>
              <a:avLst/>
              <a:gdLst/>
              <a:ahLst/>
              <a:cxnLst/>
              <a:rect l="l" t="t" r="r" b="b"/>
              <a:pathLst>
                <a:path w="567054" h="102869">
                  <a:moveTo>
                    <a:pt x="566999" y="102299"/>
                  </a:moveTo>
                  <a:lnTo>
                    <a:pt x="0" y="102299"/>
                  </a:lnTo>
                  <a:lnTo>
                    <a:pt x="0" y="0"/>
                  </a:lnTo>
                  <a:lnTo>
                    <a:pt x="566999" y="0"/>
                  </a:lnTo>
                  <a:lnTo>
                    <a:pt x="566999" y="1022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32512" y="2184395"/>
              <a:ext cx="567055" cy="102870"/>
            </a:xfrm>
            <a:custGeom>
              <a:avLst/>
              <a:gdLst/>
              <a:ahLst/>
              <a:cxnLst/>
              <a:rect l="l" t="t" r="r" b="b"/>
              <a:pathLst>
                <a:path w="567054" h="102869">
                  <a:moveTo>
                    <a:pt x="0" y="0"/>
                  </a:moveTo>
                  <a:lnTo>
                    <a:pt x="566999" y="0"/>
                  </a:lnTo>
                  <a:lnTo>
                    <a:pt x="566999" y="102299"/>
                  </a:lnTo>
                  <a:lnTo>
                    <a:pt x="0" y="1022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316827" y="2111272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21593" y="2776182"/>
            <a:ext cx="203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MS PGothic"/>
                <a:cs typeface="MS PGothic"/>
              </a:rPr>
              <a:t>✕</a:t>
            </a:r>
            <a:endParaRPr>
              <a:latin typeface="MS PGothic"/>
              <a:cs typeface="MS P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61530" y="2607647"/>
            <a:ext cx="640715" cy="586105"/>
            <a:chOff x="5661530" y="2607647"/>
            <a:chExt cx="640715" cy="586105"/>
          </a:xfrm>
        </p:grpSpPr>
        <p:sp>
          <p:nvSpPr>
            <p:cNvPr id="30" name="object 30"/>
            <p:cNvSpPr/>
            <p:nvPr/>
          </p:nvSpPr>
          <p:spPr>
            <a:xfrm>
              <a:off x="5666292" y="2620496"/>
              <a:ext cx="630555" cy="560705"/>
            </a:xfrm>
            <a:custGeom>
              <a:avLst/>
              <a:gdLst/>
              <a:ahLst/>
              <a:cxnLst/>
              <a:rect l="l" t="t" r="r" b="b"/>
              <a:pathLst>
                <a:path w="630554" h="560705">
                  <a:moveTo>
                    <a:pt x="630299" y="560099"/>
                  </a:moveTo>
                  <a:lnTo>
                    <a:pt x="0" y="560099"/>
                  </a:lnTo>
                  <a:lnTo>
                    <a:pt x="0" y="0"/>
                  </a:lnTo>
                  <a:lnTo>
                    <a:pt x="630299" y="0"/>
                  </a:lnTo>
                  <a:lnTo>
                    <a:pt x="630299" y="5600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66292" y="2620496"/>
              <a:ext cx="630555" cy="560705"/>
            </a:xfrm>
            <a:custGeom>
              <a:avLst/>
              <a:gdLst/>
              <a:ahLst/>
              <a:cxnLst/>
              <a:rect l="l" t="t" r="r" b="b"/>
              <a:pathLst>
                <a:path w="630554" h="560705">
                  <a:moveTo>
                    <a:pt x="0" y="0"/>
                  </a:moveTo>
                  <a:lnTo>
                    <a:pt x="630299" y="0"/>
                  </a:lnTo>
                  <a:lnTo>
                    <a:pt x="630299" y="560099"/>
                  </a:lnTo>
                  <a:lnTo>
                    <a:pt x="0" y="560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86148" y="2626697"/>
              <a:ext cx="596900" cy="548005"/>
            </a:xfrm>
            <a:custGeom>
              <a:avLst/>
              <a:gdLst/>
              <a:ahLst/>
              <a:cxnLst/>
              <a:rect l="l" t="t" r="r" b="b"/>
              <a:pathLst>
                <a:path w="596900" h="548005">
                  <a:moveTo>
                    <a:pt x="0" y="0"/>
                  </a:moveTo>
                  <a:lnTo>
                    <a:pt x="596699" y="547799"/>
                  </a:lnTo>
                </a:path>
              </a:pathLst>
            </a:custGeom>
            <a:ln w="3809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525033" y="2776182"/>
            <a:ext cx="203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MS PGothic"/>
                <a:cs typeface="MS PGothic"/>
              </a:rPr>
              <a:t>✕</a:t>
            </a:r>
            <a:endParaRPr>
              <a:latin typeface="MS PGothic"/>
              <a:cs typeface="MS PGoth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858565" y="2621436"/>
            <a:ext cx="1669414" cy="558165"/>
            <a:chOff x="6858565" y="2621436"/>
            <a:chExt cx="1669414" cy="558165"/>
          </a:xfrm>
        </p:grpSpPr>
        <p:sp>
          <p:nvSpPr>
            <p:cNvPr id="35" name="object 35"/>
            <p:cNvSpPr/>
            <p:nvPr/>
          </p:nvSpPr>
          <p:spPr>
            <a:xfrm>
              <a:off x="6863321" y="2635732"/>
              <a:ext cx="1659889" cy="529590"/>
            </a:xfrm>
            <a:custGeom>
              <a:avLst/>
              <a:gdLst/>
              <a:ahLst/>
              <a:cxnLst/>
              <a:rect l="l" t="t" r="r" b="b"/>
              <a:pathLst>
                <a:path w="1659890" h="529589">
                  <a:moveTo>
                    <a:pt x="155562" y="0"/>
                  </a:moveTo>
                  <a:lnTo>
                    <a:pt x="0" y="0"/>
                  </a:lnTo>
                  <a:lnTo>
                    <a:pt x="0" y="529501"/>
                  </a:lnTo>
                  <a:lnTo>
                    <a:pt x="155562" y="529501"/>
                  </a:lnTo>
                  <a:lnTo>
                    <a:pt x="155562" y="0"/>
                  </a:lnTo>
                  <a:close/>
                </a:path>
                <a:path w="1659890" h="529589">
                  <a:moveTo>
                    <a:pt x="1659597" y="0"/>
                  </a:moveTo>
                  <a:lnTo>
                    <a:pt x="265061" y="0"/>
                  </a:lnTo>
                  <a:lnTo>
                    <a:pt x="265061" y="529501"/>
                  </a:lnTo>
                  <a:lnTo>
                    <a:pt x="1659597" y="529501"/>
                  </a:lnTo>
                  <a:lnTo>
                    <a:pt x="1659597" y="0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63327" y="2635724"/>
              <a:ext cx="1659889" cy="529590"/>
            </a:xfrm>
            <a:custGeom>
              <a:avLst/>
              <a:gdLst/>
              <a:ahLst/>
              <a:cxnLst/>
              <a:rect l="l" t="t" r="r" b="b"/>
              <a:pathLst>
                <a:path w="1659890" h="529589">
                  <a:moveTo>
                    <a:pt x="0" y="529499"/>
                  </a:moveTo>
                  <a:lnTo>
                    <a:pt x="0" y="0"/>
                  </a:lnTo>
                  <a:lnTo>
                    <a:pt x="1659599" y="0"/>
                  </a:lnTo>
                  <a:lnTo>
                    <a:pt x="1659599" y="529499"/>
                  </a:lnTo>
                  <a:lnTo>
                    <a:pt x="0" y="5294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18886" y="2635724"/>
              <a:ext cx="109855" cy="529590"/>
            </a:xfrm>
            <a:custGeom>
              <a:avLst/>
              <a:gdLst/>
              <a:ahLst/>
              <a:cxnLst/>
              <a:rect l="l" t="t" r="r" b="b"/>
              <a:pathLst>
                <a:path w="109854" h="529589">
                  <a:moveTo>
                    <a:pt x="109499" y="529499"/>
                  </a:moveTo>
                  <a:lnTo>
                    <a:pt x="0" y="529499"/>
                  </a:lnTo>
                  <a:lnTo>
                    <a:pt x="0" y="0"/>
                  </a:lnTo>
                  <a:lnTo>
                    <a:pt x="109499" y="0"/>
                  </a:lnTo>
                  <a:lnTo>
                    <a:pt x="109499" y="5294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18886" y="2635724"/>
              <a:ext cx="109855" cy="529590"/>
            </a:xfrm>
            <a:custGeom>
              <a:avLst/>
              <a:gdLst/>
              <a:ahLst/>
              <a:cxnLst/>
              <a:rect l="l" t="t" r="r" b="b"/>
              <a:pathLst>
                <a:path w="109854" h="529589">
                  <a:moveTo>
                    <a:pt x="0" y="529499"/>
                  </a:moveTo>
                  <a:lnTo>
                    <a:pt x="0" y="0"/>
                  </a:lnTo>
                  <a:lnTo>
                    <a:pt x="109499" y="0"/>
                  </a:lnTo>
                  <a:lnTo>
                    <a:pt x="109499" y="529499"/>
                  </a:lnTo>
                  <a:lnTo>
                    <a:pt x="0" y="52949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987528" y="3254066"/>
            <a:ext cx="154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2"/>
          <p:cNvSpPr txBox="1">
            <a:spLocks noGrp="1"/>
          </p:cNvSpPr>
          <p:nvPr>
            <p:ph type="title"/>
          </p:nvPr>
        </p:nvSpPr>
        <p:spPr>
          <a:xfrm>
            <a:off x="359465" y="-37170"/>
            <a:ext cx="5165327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 smtClean="0"/>
              <a:t>Word2Vec</a:t>
            </a:r>
            <a:r>
              <a:rPr lang="ru-RU" sz="4400" spc="-10" dirty="0" smtClean="0"/>
              <a:t> </a:t>
            </a:r>
            <a:r>
              <a:rPr lang="en-US" sz="4400" spc="-10" dirty="0" smtClean="0"/>
              <a:t>vs SVD</a:t>
            </a:r>
            <a:endParaRPr sz="4400" spc="-10" dirty="0"/>
          </a:p>
        </p:txBody>
      </p:sp>
      <p:sp>
        <p:nvSpPr>
          <p:cNvPr id="43" name="Номер слайда 4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151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466" y="1878009"/>
            <a:ext cx="7771763" cy="285754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9466" y="1300627"/>
            <a:ext cx="691609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0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v(king)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v(man)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+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v(woman</a:t>
            </a:r>
            <a:r>
              <a:rPr sz="2400" spc="-10" dirty="0" smtClean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r>
              <a:rPr lang="en-US" sz="2400" dirty="0">
                <a:solidFill>
                  <a:srgbClr val="595959"/>
                </a:solidFill>
              </a:rPr>
              <a:t> </a:t>
            </a:r>
            <a:r>
              <a:rPr sz="2400" dirty="0" smtClean="0">
                <a:solidFill>
                  <a:srgbClr val="666666"/>
                </a:solidFill>
                <a:latin typeface="Arial"/>
                <a:cs typeface="Arial"/>
              </a:rPr>
              <a:t>≈</a:t>
            </a:r>
            <a:r>
              <a:rPr sz="2400" spc="-1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v(queen)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3298134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Word2Vec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102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405" y="0"/>
            <a:ext cx="8452624" cy="51435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25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4243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059" y="0"/>
            <a:ext cx="7533756" cy="51435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26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3858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678" y="0"/>
            <a:ext cx="7634868" cy="514350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27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76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28</a:t>
            </a:fld>
            <a:endParaRPr lang="fi-FI"/>
          </a:p>
        </p:txBody>
      </p:sp>
      <p:pic>
        <p:nvPicPr>
          <p:cNvPr id="12290" name="Picture 2" descr="Petah? : r/PeterExplainsTheJo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27" y="70346"/>
            <a:ext cx="5657142" cy="487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8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9466" y="1328623"/>
            <a:ext cx="8078290" cy="1052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algn="just">
              <a:lnSpc>
                <a:spcPct val="15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595959"/>
                </a:solidFill>
              </a:rPr>
              <a:t>Uses information about frequency of words and phrases in the text to improve training of embeddings for rare words.</a:t>
            </a:r>
            <a:endParaRPr sz="2400" dirty="0">
              <a:solidFill>
                <a:srgbClr val="595959"/>
              </a:solidFill>
            </a:endParaRPr>
          </a:p>
        </p:txBody>
      </p:sp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7166272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lang="en-US" sz="4400" spc="-10" dirty="0" smtClean="0"/>
              <a:t>GloVe (Global Vectors)</a:t>
            </a:r>
            <a:endParaRPr sz="4400" spc="-1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29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863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095" y="89210"/>
            <a:ext cx="8520600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Recall:</a:t>
            </a:r>
            <a:r>
              <a:rPr sz="4400" spc="-80" dirty="0"/>
              <a:t> </a:t>
            </a:r>
            <a:r>
              <a:rPr sz="4400" spc="-25" dirty="0"/>
              <a:t>one-</a:t>
            </a:r>
            <a:r>
              <a:rPr sz="4400" dirty="0"/>
              <a:t>hot</a:t>
            </a:r>
            <a:r>
              <a:rPr sz="4400" spc="-75" dirty="0"/>
              <a:t> </a:t>
            </a:r>
            <a:r>
              <a:rPr sz="4400" spc="-10" dirty="0"/>
              <a:t>encoding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67095" y="1308592"/>
            <a:ext cx="8520600" cy="1805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One-</a:t>
            </a:r>
            <a:r>
              <a:rPr sz="2800" dirty="0"/>
              <a:t>hot</a:t>
            </a:r>
            <a:r>
              <a:rPr sz="2800" spc="-20" dirty="0"/>
              <a:t> </a:t>
            </a:r>
            <a:r>
              <a:rPr sz="2800" dirty="0"/>
              <a:t>vectors</a:t>
            </a:r>
            <a:r>
              <a:rPr sz="2800" spc="-10" dirty="0"/>
              <a:t> </a:t>
            </a:r>
            <a:r>
              <a:rPr sz="2800" dirty="0"/>
              <a:t>of</a:t>
            </a:r>
            <a:r>
              <a:rPr sz="2800" spc="-10" dirty="0"/>
              <a:t> </a:t>
            </a:r>
            <a:r>
              <a:rPr sz="2800" dirty="0"/>
              <a:t>dictionary</a:t>
            </a:r>
            <a:r>
              <a:rPr sz="2800" spc="-10" dirty="0"/>
              <a:t> </a:t>
            </a:r>
            <a:r>
              <a:rPr sz="2800" dirty="0"/>
              <a:t>size</a:t>
            </a:r>
            <a:r>
              <a:rPr sz="2800" spc="-10" dirty="0"/>
              <a:t> </a:t>
            </a:r>
            <a:r>
              <a:rPr sz="2800" dirty="0"/>
              <a:t>(ex.</a:t>
            </a:r>
            <a:r>
              <a:rPr sz="2800" spc="-5" dirty="0"/>
              <a:t> </a:t>
            </a:r>
            <a:r>
              <a:rPr sz="2800" spc="-10" dirty="0"/>
              <a:t>500,000)</a:t>
            </a:r>
          </a:p>
          <a:p>
            <a:pPr marL="347980" algn="ctr">
              <a:lnSpc>
                <a:spcPct val="100000"/>
              </a:lnSpc>
              <a:spcBef>
                <a:spcPts val="1889"/>
              </a:spcBef>
            </a:pPr>
            <a:r>
              <a:rPr sz="2800" dirty="0"/>
              <a:t>mother</a:t>
            </a:r>
            <a:r>
              <a:rPr sz="2800" spc="-25" dirty="0"/>
              <a:t> </a:t>
            </a:r>
            <a:r>
              <a:rPr sz="2800" dirty="0"/>
              <a:t>=</a:t>
            </a:r>
            <a:r>
              <a:rPr sz="2800" spc="-10" dirty="0"/>
              <a:t> </a:t>
            </a:r>
            <a:r>
              <a:rPr sz="2800" dirty="0"/>
              <a:t>[0…0,</a:t>
            </a:r>
            <a:r>
              <a:rPr sz="2800" spc="-10" dirty="0"/>
              <a:t> </a:t>
            </a:r>
            <a:r>
              <a:rPr sz="2800" dirty="0"/>
              <a:t>1,</a:t>
            </a:r>
            <a:r>
              <a:rPr sz="2800" spc="-10" dirty="0"/>
              <a:t> 0...0]</a:t>
            </a:r>
          </a:p>
          <a:p>
            <a:pPr marL="92075" algn="ctr">
              <a:lnSpc>
                <a:spcPct val="100000"/>
              </a:lnSpc>
              <a:spcBef>
                <a:spcPts val="1889"/>
              </a:spcBef>
            </a:pPr>
            <a:r>
              <a:rPr sz="2800" dirty="0"/>
              <a:t>cat</a:t>
            </a:r>
            <a:r>
              <a:rPr sz="2800" spc="-25" dirty="0"/>
              <a:t> </a:t>
            </a:r>
            <a:r>
              <a:rPr sz="2800" dirty="0"/>
              <a:t>=</a:t>
            </a:r>
            <a:r>
              <a:rPr sz="2800" spc="-10" dirty="0"/>
              <a:t> </a:t>
            </a:r>
            <a:r>
              <a:rPr sz="2800" dirty="0"/>
              <a:t>[1,</a:t>
            </a:r>
            <a:r>
              <a:rPr sz="2800" spc="-10" dirty="0"/>
              <a:t> 0...0]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06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7147" y="2943572"/>
            <a:ext cx="5078591" cy="1055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/>
              <p:cNvSpPr txBox="1"/>
              <p:nvPr/>
            </p:nvSpPr>
            <p:spPr>
              <a:xfrm>
                <a:off x="359466" y="1105598"/>
                <a:ext cx="8494602" cy="21402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5400" algn="just">
                  <a:spcBef>
                    <a:spcPts val="100"/>
                  </a:spcBef>
                </a:pPr>
                <a:r>
                  <a:rPr lang="en-US" sz="240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Before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training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count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occurencies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of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pairs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spc="-1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spc="11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]</a:t>
                </a:r>
                <a:r>
                  <a:rPr lang="en-US" sz="2400" spc="15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in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spc="-10" dirty="0">
                    <a:solidFill>
                      <a:srgbClr val="595959"/>
                    </a:solidFill>
                    <a:latin typeface="Arial"/>
                    <a:cs typeface="Arial"/>
                  </a:rPr>
                  <a:t>corpus</a:t>
                </a:r>
                <a:endParaRPr lang="en-US" sz="2400" dirty="0">
                  <a:latin typeface="Arial"/>
                  <a:cs typeface="Arial"/>
                </a:endParaRPr>
              </a:p>
              <a:p>
                <a:pPr marL="25400" marR="2047875" algn="just">
                  <a:lnSpc>
                    <a:spcPct val="187500"/>
                  </a:lnSpc>
                  <a:tabLst>
                    <a:tab pos="3796665" algn="l"/>
                  </a:tabLst>
                </a:pP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Compute</a:t>
                </a:r>
                <a:r>
                  <a:rPr lang="en-US" sz="2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probabilities</a:t>
                </a:r>
                <a:r>
                  <a:rPr lang="en-US" sz="2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P</a:t>
                </a:r>
                <a:r>
                  <a:rPr lang="en-US" sz="2800" baseline="-25793" dirty="0">
                    <a:latin typeface="Arial"/>
                    <a:cs typeface="Arial"/>
                  </a:rPr>
                  <a:t>i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n</a:t>
                </a:r>
                <a:r>
                  <a:rPr lang="en-US" sz="2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=</a:t>
                </a:r>
                <a:r>
                  <a:rPr lang="en-US" sz="2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P</a:t>
                </a:r>
                <a:r>
                  <a:rPr lang="en-US" sz="2400" spc="11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([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𝑤𝑜𝑟𝑑</m:t>
                        </m:r>
                      </m:e>
                      <m:sub>
                        <m: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400" b="0" i="0" spc="11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</a:rPr>
                      <m:t>, </m:t>
                    </m:r>
                    <m:sSub>
                      <m:sSubPr>
                        <m:ctrlP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𝑤𝑜𝑟𝑑</m:t>
                        </m:r>
                      </m:e>
                      <m:sub>
                        <m: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spc="-1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]) </a:t>
                </a:r>
                <a:r>
                  <a:rPr lang="en-US" sz="240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Objective</a:t>
                </a:r>
                <a:r>
                  <a:rPr lang="en-US" sz="2400" spc="-45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spc="-10" dirty="0">
                    <a:solidFill>
                      <a:srgbClr val="595959"/>
                    </a:solidFill>
                    <a:latin typeface="Arial"/>
                    <a:cs typeface="Arial"/>
                  </a:rPr>
                  <a:t>function:</a:t>
                </a:r>
                <a:endParaRPr sz="2400" dirty="0"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66" y="1105598"/>
                <a:ext cx="8494602" cy="2140201"/>
              </a:xfrm>
              <a:prstGeom prst="rect">
                <a:avLst/>
              </a:prstGeom>
              <a:blipFill>
                <a:blip r:embed="rId3"/>
                <a:stretch>
                  <a:fillRect l="-1938" t="-3419" r="-2154" b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7166272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lang="en-US" sz="4400" spc="-10" dirty="0" smtClean="0"/>
              <a:t>GloVe (Global Vectors)</a:t>
            </a:r>
            <a:endParaRPr sz="4400" spc="-1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30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43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object 5"/>
          <p:cNvGrpSpPr/>
          <p:nvPr/>
        </p:nvGrpSpPr>
        <p:grpSpPr>
          <a:xfrm>
            <a:off x="2378926" y="2969527"/>
            <a:ext cx="4745089" cy="1735305"/>
            <a:chOff x="1961546" y="3010480"/>
            <a:chExt cx="4528185" cy="1565910"/>
          </a:xfrm>
        </p:grpSpPr>
        <p:pic>
          <p:nvPicPr>
            <p:cNvPr id="18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1546" y="3010480"/>
              <a:ext cx="4526146" cy="905219"/>
            </a:xfrm>
            <a:prstGeom prst="rect">
              <a:avLst/>
            </a:prstGeom>
          </p:spPr>
        </p:pic>
        <p:sp>
          <p:nvSpPr>
            <p:cNvPr id="19" name="object 7"/>
            <p:cNvSpPr/>
            <p:nvPr/>
          </p:nvSpPr>
          <p:spPr>
            <a:xfrm>
              <a:off x="4458224" y="3178799"/>
              <a:ext cx="2021839" cy="473709"/>
            </a:xfrm>
            <a:custGeom>
              <a:avLst/>
              <a:gdLst/>
              <a:ahLst/>
              <a:cxnLst/>
              <a:rect l="l" t="t" r="r" b="b"/>
              <a:pathLst>
                <a:path w="2021839" h="473710">
                  <a:moveTo>
                    <a:pt x="0" y="0"/>
                  </a:moveTo>
                  <a:lnTo>
                    <a:pt x="2021699" y="0"/>
                  </a:lnTo>
                  <a:lnTo>
                    <a:pt x="2021699" y="473399"/>
                  </a:lnTo>
                  <a:lnTo>
                    <a:pt x="0" y="473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8"/>
            <p:cNvSpPr/>
            <p:nvPr/>
          </p:nvSpPr>
          <p:spPr>
            <a:xfrm>
              <a:off x="5555545" y="3793325"/>
              <a:ext cx="722630" cy="363855"/>
            </a:xfrm>
            <a:custGeom>
              <a:avLst/>
              <a:gdLst/>
              <a:ahLst/>
              <a:cxnLst/>
              <a:rect l="l" t="t" r="r" b="b"/>
              <a:pathLst>
                <a:path w="722629" h="363854">
                  <a:moveTo>
                    <a:pt x="722354" y="3636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9"/>
            <p:cNvSpPr/>
            <p:nvPr/>
          </p:nvSpPr>
          <p:spPr>
            <a:xfrm>
              <a:off x="5516936" y="3773886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31532" y="33490"/>
                  </a:moveTo>
                  <a:lnTo>
                    <a:pt x="0" y="0"/>
                  </a:lnTo>
                  <a:lnTo>
                    <a:pt x="45683" y="5386"/>
                  </a:lnTo>
                  <a:lnTo>
                    <a:pt x="31532" y="3349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0"/>
            <p:cNvSpPr/>
            <p:nvPr/>
          </p:nvSpPr>
          <p:spPr>
            <a:xfrm>
              <a:off x="5516936" y="3773886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45683" y="5386"/>
                  </a:moveTo>
                  <a:lnTo>
                    <a:pt x="0" y="0"/>
                  </a:lnTo>
                  <a:lnTo>
                    <a:pt x="31532" y="33490"/>
                  </a:lnTo>
                  <a:lnTo>
                    <a:pt x="45683" y="538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1"/>
            <p:cNvSpPr/>
            <p:nvPr/>
          </p:nvSpPr>
          <p:spPr>
            <a:xfrm>
              <a:off x="3703999" y="3193324"/>
              <a:ext cx="773430" cy="526415"/>
            </a:xfrm>
            <a:custGeom>
              <a:avLst/>
              <a:gdLst/>
              <a:ahLst/>
              <a:cxnLst/>
              <a:rect l="l" t="t" r="r" b="b"/>
              <a:pathLst>
                <a:path w="773429" h="526414">
                  <a:moveTo>
                    <a:pt x="0" y="0"/>
                  </a:moveTo>
                  <a:lnTo>
                    <a:pt x="773399" y="0"/>
                  </a:lnTo>
                  <a:lnTo>
                    <a:pt x="773399" y="525899"/>
                  </a:lnTo>
                  <a:lnTo>
                    <a:pt x="0" y="525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2"/>
            <p:cNvSpPr/>
            <p:nvPr/>
          </p:nvSpPr>
          <p:spPr>
            <a:xfrm>
              <a:off x="4072124" y="3935373"/>
              <a:ext cx="19685" cy="636270"/>
            </a:xfrm>
            <a:custGeom>
              <a:avLst/>
              <a:gdLst/>
              <a:ahLst/>
              <a:cxnLst/>
              <a:rect l="l" t="t" r="r" b="b"/>
              <a:pathLst>
                <a:path w="19685" h="636270">
                  <a:moveTo>
                    <a:pt x="0" y="635876"/>
                  </a:moveTo>
                  <a:lnTo>
                    <a:pt x="1926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/>
            <p:cNvSpPr/>
            <p:nvPr/>
          </p:nvSpPr>
          <p:spPr>
            <a:xfrm>
              <a:off x="4075668" y="389216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1" y="43682"/>
                  </a:moveTo>
                  <a:lnTo>
                    <a:pt x="0" y="42728"/>
                  </a:lnTo>
                  <a:lnTo>
                    <a:pt x="17034" y="0"/>
                  </a:lnTo>
                  <a:lnTo>
                    <a:pt x="31451" y="4368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4"/>
            <p:cNvSpPr/>
            <p:nvPr/>
          </p:nvSpPr>
          <p:spPr>
            <a:xfrm>
              <a:off x="4075668" y="389216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1" y="43682"/>
                  </a:moveTo>
                  <a:lnTo>
                    <a:pt x="17034" y="0"/>
                  </a:lnTo>
                  <a:lnTo>
                    <a:pt x="0" y="42728"/>
                  </a:lnTo>
                  <a:lnTo>
                    <a:pt x="31451" y="436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/>
              <p:cNvSpPr txBox="1"/>
              <p:nvPr/>
            </p:nvSpPr>
            <p:spPr>
              <a:xfrm>
                <a:off x="359466" y="1105598"/>
                <a:ext cx="8494602" cy="21402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5400" algn="just">
                  <a:spcBef>
                    <a:spcPts val="100"/>
                  </a:spcBef>
                </a:pPr>
                <a:r>
                  <a:rPr lang="en-US" sz="240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Before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training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count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occurencies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of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pairs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spc="-1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spc="11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sz="2400" i="1" spc="11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]</a:t>
                </a:r>
                <a:r>
                  <a:rPr lang="en-US" sz="2400" spc="15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in</a:t>
                </a:r>
                <a:r>
                  <a:rPr lang="en-US" sz="2400" spc="1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spc="-10" dirty="0">
                    <a:solidFill>
                      <a:srgbClr val="595959"/>
                    </a:solidFill>
                    <a:latin typeface="Arial"/>
                    <a:cs typeface="Arial"/>
                  </a:rPr>
                  <a:t>corpus</a:t>
                </a:r>
                <a:endParaRPr lang="en-US" sz="2400" dirty="0">
                  <a:latin typeface="Arial"/>
                  <a:cs typeface="Arial"/>
                </a:endParaRPr>
              </a:p>
              <a:p>
                <a:pPr marL="25400" marR="2047875" algn="just">
                  <a:lnSpc>
                    <a:spcPct val="187500"/>
                  </a:lnSpc>
                  <a:tabLst>
                    <a:tab pos="3796665" algn="l"/>
                  </a:tabLst>
                </a:pP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Compute</a:t>
                </a:r>
                <a:r>
                  <a:rPr lang="en-US" sz="2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probabilities</a:t>
                </a:r>
                <a:r>
                  <a:rPr lang="en-US" sz="2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P</a:t>
                </a:r>
                <a:r>
                  <a:rPr lang="en-US" sz="2800" baseline="-25793" dirty="0">
                    <a:latin typeface="Arial"/>
                    <a:cs typeface="Arial"/>
                  </a:rPr>
                  <a:t>i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n</a:t>
                </a:r>
                <a:r>
                  <a:rPr lang="en-US" sz="2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595959"/>
                    </a:solidFill>
                    <a:latin typeface="Arial"/>
                    <a:cs typeface="Arial"/>
                  </a:rPr>
                  <a:t>=</a:t>
                </a:r>
                <a:r>
                  <a:rPr lang="en-US" sz="2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P</a:t>
                </a:r>
                <a:r>
                  <a:rPr lang="en-US" sz="2400" spc="11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([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𝑤𝑜𝑟𝑑</m:t>
                        </m:r>
                      </m:e>
                      <m:sub>
                        <m: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400" b="0" i="0" spc="11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</a:rPr>
                      <m:t>, </m:t>
                    </m:r>
                    <m:sSub>
                      <m:sSubPr>
                        <m:ctrlP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𝑤𝑜𝑟𝑑</m:t>
                        </m:r>
                      </m:e>
                      <m:sub>
                        <m:r>
                          <a:rPr lang="en-US" sz="2400" b="0" i="1" spc="11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spc="-1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]) </a:t>
                </a:r>
                <a:r>
                  <a:rPr lang="en-US" sz="2400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Objective</a:t>
                </a:r>
                <a:r>
                  <a:rPr lang="en-US" sz="2400" spc="-45" dirty="0" smtClean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spc="-10" dirty="0">
                    <a:solidFill>
                      <a:srgbClr val="595959"/>
                    </a:solidFill>
                    <a:latin typeface="Arial"/>
                    <a:cs typeface="Arial"/>
                  </a:rPr>
                  <a:t>function:</a:t>
                </a:r>
                <a:endParaRPr sz="2400" dirty="0"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66" y="1105598"/>
                <a:ext cx="8494602" cy="2140201"/>
              </a:xfrm>
              <a:prstGeom prst="rect">
                <a:avLst/>
              </a:prstGeom>
              <a:blipFill>
                <a:blip r:embed="rId3"/>
                <a:stretch>
                  <a:fillRect l="-1938" t="-3419" r="-2154" b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object 16"/>
          <p:cNvGrpSpPr/>
          <p:nvPr/>
        </p:nvGrpSpPr>
        <p:grpSpPr>
          <a:xfrm>
            <a:off x="6428408" y="2562032"/>
            <a:ext cx="770890" cy="393065"/>
            <a:chOff x="4896974" y="2133624"/>
            <a:chExt cx="770890" cy="393065"/>
          </a:xfrm>
        </p:grpSpPr>
        <p:sp>
          <p:nvSpPr>
            <p:cNvPr id="11" name="object 17"/>
            <p:cNvSpPr/>
            <p:nvPr/>
          </p:nvSpPr>
          <p:spPr>
            <a:xfrm>
              <a:off x="4940344" y="2157825"/>
              <a:ext cx="722630" cy="363855"/>
            </a:xfrm>
            <a:custGeom>
              <a:avLst/>
              <a:gdLst/>
              <a:ahLst/>
              <a:cxnLst/>
              <a:rect l="l" t="t" r="r" b="b"/>
              <a:pathLst>
                <a:path w="722629" h="363855">
                  <a:moveTo>
                    <a:pt x="722354" y="3636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8"/>
            <p:cNvSpPr/>
            <p:nvPr/>
          </p:nvSpPr>
          <p:spPr>
            <a:xfrm>
              <a:off x="4901736" y="2138386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5">
                  <a:moveTo>
                    <a:pt x="31532" y="33490"/>
                  </a:moveTo>
                  <a:lnTo>
                    <a:pt x="0" y="0"/>
                  </a:lnTo>
                  <a:lnTo>
                    <a:pt x="45683" y="5386"/>
                  </a:lnTo>
                  <a:lnTo>
                    <a:pt x="31532" y="3349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/>
            <p:cNvSpPr/>
            <p:nvPr/>
          </p:nvSpPr>
          <p:spPr>
            <a:xfrm>
              <a:off x="4901736" y="2138386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5">
                  <a:moveTo>
                    <a:pt x="45683" y="5386"/>
                  </a:moveTo>
                  <a:lnTo>
                    <a:pt x="0" y="0"/>
                  </a:lnTo>
                  <a:lnTo>
                    <a:pt x="31532" y="33490"/>
                  </a:lnTo>
                  <a:lnTo>
                    <a:pt x="45683" y="538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5"/>
          <p:cNvSpPr txBox="1"/>
          <p:nvPr/>
        </p:nvSpPr>
        <p:spPr>
          <a:xfrm>
            <a:off x="7244545" y="2931502"/>
            <a:ext cx="162623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Closely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related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co-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occurence</a:t>
            </a:r>
            <a:r>
              <a:rPr sz="16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matrix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20"/>
          <p:cNvSpPr/>
          <p:nvPr/>
        </p:nvSpPr>
        <p:spPr>
          <a:xfrm>
            <a:off x="3407837" y="2009476"/>
            <a:ext cx="3446445" cy="509751"/>
          </a:xfrm>
          <a:custGeom>
            <a:avLst/>
            <a:gdLst/>
            <a:ahLst/>
            <a:cxnLst/>
            <a:rect l="l" t="t" r="r" b="b"/>
            <a:pathLst>
              <a:path w="1851660" h="389889">
                <a:moveTo>
                  <a:pt x="0" y="0"/>
                </a:moveTo>
                <a:lnTo>
                  <a:pt x="1851299" y="0"/>
                </a:lnTo>
                <a:lnTo>
                  <a:pt x="1851299" y="389399"/>
                </a:lnTo>
                <a:lnTo>
                  <a:pt x="0" y="389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1"/>
          <p:cNvSpPr txBox="1"/>
          <p:nvPr/>
        </p:nvSpPr>
        <p:spPr>
          <a:xfrm>
            <a:off x="3207688" y="4272821"/>
            <a:ext cx="5889687" cy="74379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880995" marR="5080">
              <a:lnSpc>
                <a:spcPts val="1650"/>
              </a:lnSpc>
              <a:spcBef>
                <a:spcPts val="180"/>
              </a:spcBef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Close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idea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factorizing co-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occurence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matrix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(LSA)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Discount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factor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rare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words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7166272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lang="en-US" sz="4400" spc="-10" dirty="0" smtClean="0"/>
              <a:t>GloVe (Global Vectors)</a:t>
            </a:r>
            <a:endParaRPr sz="4400" spc="-10" dirty="0"/>
          </a:p>
        </p:txBody>
      </p:sp>
      <p:sp>
        <p:nvSpPr>
          <p:cNvPr id="30" name="Номер слайда 2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31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855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9466" y="1176350"/>
            <a:ext cx="8482897" cy="1238158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Divide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into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bag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n-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grams: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apple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&lt;ap,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ppl,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ple,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le&gt;</a:t>
            </a:r>
            <a:endParaRPr sz="24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Compute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vector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each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n-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gram</a:t>
            </a:r>
            <a:endParaRPr sz="24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Vector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sum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n-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grams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3298134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lang="en-US" sz="4400" spc="-10" dirty="0" smtClean="0"/>
              <a:t>FastText</a:t>
            </a:r>
            <a:endParaRPr sz="4400" spc="-1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32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797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59466" y="2619272"/>
            <a:ext cx="8759275" cy="2213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B050"/>
                </a:solidFill>
                <a:latin typeface="Arial"/>
                <a:cs typeface="Arial"/>
              </a:rPr>
              <a:t>Advantages:</a:t>
            </a:r>
            <a:endParaRPr sz="2400" dirty="0">
              <a:solidFill>
                <a:srgbClr val="00B050"/>
              </a:solidFill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2400" u="sng" dirty="0">
                <a:solidFill>
                  <a:srgbClr val="595959"/>
                </a:solidFill>
                <a:latin typeface="Arial"/>
                <a:cs typeface="Arial"/>
              </a:rPr>
              <a:t>Reasonable</a:t>
            </a:r>
            <a:r>
              <a:rPr sz="2400" u="sng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u="sng" dirty="0">
                <a:solidFill>
                  <a:srgbClr val="595959"/>
                </a:solidFill>
                <a:latin typeface="Arial"/>
                <a:cs typeface="Arial"/>
              </a:rPr>
              <a:t>embeddings</a:t>
            </a:r>
            <a:r>
              <a:rPr sz="2400" u="sng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rare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mistakes</a:t>
            </a:r>
            <a:endParaRPr sz="2400" dirty="0">
              <a:latin typeface="Arial"/>
              <a:cs typeface="Arial"/>
            </a:endParaRP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same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before,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even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trained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train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further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n-grams!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359466" y="-37170"/>
            <a:ext cx="3298134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lang="en-US" sz="4400" spc="-10" dirty="0" smtClean="0"/>
              <a:t>FastText</a:t>
            </a:r>
            <a:endParaRPr sz="4400" spc="-10" dirty="0"/>
          </a:p>
        </p:txBody>
      </p:sp>
      <p:sp>
        <p:nvSpPr>
          <p:cNvPr id="7" name="object 3"/>
          <p:cNvSpPr txBox="1"/>
          <p:nvPr/>
        </p:nvSpPr>
        <p:spPr>
          <a:xfrm>
            <a:off x="359466" y="1176350"/>
            <a:ext cx="8482897" cy="1238158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Divide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into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bag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n-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grams: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apple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&lt;ap,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ppl,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ple,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le&gt;</a:t>
            </a:r>
            <a:endParaRPr sz="24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Compute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vector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each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n-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gram</a:t>
            </a:r>
            <a:endParaRPr sz="24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Vector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sum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n-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grams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33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09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11700" y="445025"/>
            <a:ext cx="8520600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Sentence</a:t>
            </a:r>
            <a:r>
              <a:rPr sz="4400" spc="-160" dirty="0"/>
              <a:t> </a:t>
            </a:r>
            <a:r>
              <a:rPr sz="4400" spc="-10" dirty="0"/>
              <a:t>embeddings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1700" y="1446814"/>
            <a:ext cx="349589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Yeah,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really,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not?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34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06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988" y="2136522"/>
            <a:ext cx="8885656" cy="25494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67580">
              <a:tabLst>
                <a:tab pos="469265" algn="l"/>
              </a:tabLst>
            </a:pPr>
            <a:r>
              <a:rPr sz="2400" dirty="0" smtClean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2400" spc="-20" dirty="0" smtClean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we’ll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now:</a:t>
            </a:r>
            <a:endParaRPr sz="2400" dirty="0">
              <a:latin typeface="Arial"/>
              <a:cs typeface="Arial"/>
            </a:endParaRPr>
          </a:p>
          <a:p>
            <a:pPr marL="469265" indent="-366395">
              <a:spcBef>
                <a:spcPts val="1889"/>
              </a:spcBef>
              <a:buChar char="●"/>
              <a:tabLst>
                <a:tab pos="46926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Predict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binary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ordering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sentences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(does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this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sentence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go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next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before?)</a:t>
            </a:r>
            <a:endParaRPr sz="2400" dirty="0">
              <a:latin typeface="Arial"/>
              <a:cs typeface="Arial"/>
            </a:endParaRPr>
          </a:p>
          <a:p>
            <a:pPr marL="469265" indent="-366395"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this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sentence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next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not?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(Next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sentence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classifier)</a:t>
            </a:r>
            <a:endParaRPr sz="2400" dirty="0">
              <a:latin typeface="Arial"/>
              <a:cs typeface="Arial"/>
            </a:endParaRPr>
          </a:p>
          <a:p>
            <a:pPr marL="469265" indent="-366395"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Conjunction</a:t>
            </a:r>
            <a:r>
              <a:rPr sz="24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344" y="1226653"/>
            <a:ext cx="9078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">
              <a:tabLst>
                <a:tab pos="469265" algn="l"/>
              </a:tabLst>
            </a:pPr>
            <a:r>
              <a:rPr lang="en-US" sz="2400" dirty="0">
                <a:solidFill>
                  <a:srgbClr val="595959"/>
                </a:solidFill>
              </a:rPr>
              <a:t>What </a:t>
            </a:r>
            <a:r>
              <a:rPr lang="en-US" sz="2400" dirty="0">
                <a:solidFill>
                  <a:srgbClr val="595959"/>
                </a:solidFill>
              </a:rPr>
              <a:t>we did before:</a:t>
            </a:r>
          </a:p>
          <a:p>
            <a:pPr marL="469265" indent="-366395">
              <a:buFont typeface="Arial"/>
              <a:buChar char="●"/>
              <a:tabLst>
                <a:tab pos="469265" algn="l"/>
              </a:tabLst>
            </a:pPr>
            <a:r>
              <a:rPr lang="en-US" sz="2400" dirty="0">
                <a:solidFill>
                  <a:srgbClr val="595959"/>
                </a:solidFill>
              </a:rPr>
              <a:t>Predict </a:t>
            </a:r>
            <a:r>
              <a:rPr lang="en-US" sz="2400" dirty="0">
                <a:solidFill>
                  <a:srgbClr val="595959"/>
                </a:solidFill>
              </a:rPr>
              <a:t>context using word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11700" y="445025"/>
            <a:ext cx="8520600" cy="7027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fi-FI" sz="4400" dirty="0" smtClean="0"/>
              <a:t>Sentence</a:t>
            </a:r>
            <a:r>
              <a:rPr lang="fi-FI" sz="4400" spc="-160" dirty="0" smtClean="0"/>
              <a:t> </a:t>
            </a:r>
            <a:r>
              <a:rPr lang="fi-FI" sz="4400" spc="-10" dirty="0" smtClean="0"/>
              <a:t>embeddings</a:t>
            </a:r>
            <a:endParaRPr lang="fi-FI" sz="4400" spc="-1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35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7618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190071" y="1322424"/>
            <a:ext cx="4985385" cy="1926589"/>
            <a:chOff x="2190071" y="1322424"/>
            <a:chExt cx="4985385" cy="1926589"/>
          </a:xfrm>
        </p:grpSpPr>
        <p:sp>
          <p:nvSpPr>
            <p:cNvPr id="4" name="object 4"/>
            <p:cNvSpPr/>
            <p:nvPr/>
          </p:nvSpPr>
          <p:spPr>
            <a:xfrm>
              <a:off x="5828449" y="1322424"/>
              <a:ext cx="1346835" cy="957580"/>
            </a:xfrm>
            <a:custGeom>
              <a:avLst/>
              <a:gdLst/>
              <a:ahLst/>
              <a:cxnLst/>
              <a:rect l="l" t="t" r="r" b="b"/>
              <a:pathLst>
                <a:path w="1346834" h="957580">
                  <a:moveTo>
                    <a:pt x="1346399" y="957299"/>
                  </a:moveTo>
                  <a:lnTo>
                    <a:pt x="0" y="957299"/>
                  </a:lnTo>
                  <a:lnTo>
                    <a:pt x="0" y="0"/>
                  </a:lnTo>
                  <a:lnTo>
                    <a:pt x="1346399" y="0"/>
                  </a:lnTo>
                  <a:lnTo>
                    <a:pt x="1346399" y="957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11701" y="2384719"/>
              <a:ext cx="364490" cy="859155"/>
            </a:xfrm>
            <a:custGeom>
              <a:avLst/>
              <a:gdLst/>
              <a:ahLst/>
              <a:cxnLst/>
              <a:rect l="l" t="t" r="r" b="b"/>
              <a:pathLst>
                <a:path w="364489" h="859155">
                  <a:moveTo>
                    <a:pt x="364098" y="85908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94833" y="2344920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381" y="45937"/>
                  </a:moveTo>
                  <a:lnTo>
                    <a:pt x="0" y="0"/>
                  </a:lnTo>
                  <a:lnTo>
                    <a:pt x="31352" y="33659"/>
                  </a:lnTo>
                  <a:lnTo>
                    <a:pt x="2381" y="4593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94833" y="2344920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31352" y="33659"/>
                  </a:moveTo>
                  <a:lnTo>
                    <a:pt x="0" y="0"/>
                  </a:lnTo>
                  <a:lnTo>
                    <a:pt x="2381" y="45937"/>
                  </a:lnTo>
                  <a:lnTo>
                    <a:pt x="31352" y="3365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75799" y="2338900"/>
              <a:ext cx="1625600" cy="905510"/>
            </a:xfrm>
            <a:custGeom>
              <a:avLst/>
              <a:gdLst/>
              <a:ahLst/>
              <a:cxnLst/>
              <a:rect l="l" t="t" r="r" b="b"/>
              <a:pathLst>
                <a:path w="1625600" h="905510">
                  <a:moveTo>
                    <a:pt x="0" y="904899"/>
                  </a:moveTo>
                  <a:lnTo>
                    <a:pt x="162526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93414" y="2317873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306" y="34773"/>
                  </a:moveTo>
                  <a:lnTo>
                    <a:pt x="0" y="7281"/>
                  </a:lnTo>
                  <a:lnTo>
                    <a:pt x="45419" y="0"/>
                  </a:lnTo>
                  <a:lnTo>
                    <a:pt x="15306" y="3477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93414" y="2317873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306" y="34773"/>
                  </a:moveTo>
                  <a:lnTo>
                    <a:pt x="45419" y="0"/>
                  </a:lnTo>
                  <a:lnTo>
                    <a:pt x="0" y="7281"/>
                  </a:lnTo>
                  <a:lnTo>
                    <a:pt x="15306" y="3477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5799" y="2293231"/>
              <a:ext cx="3870325" cy="950594"/>
            </a:xfrm>
            <a:custGeom>
              <a:avLst/>
              <a:gdLst/>
              <a:ahLst/>
              <a:cxnLst/>
              <a:rect l="l" t="t" r="r" b="b"/>
              <a:pathLst>
                <a:path w="3870325" h="950594">
                  <a:moveTo>
                    <a:pt x="0" y="950568"/>
                  </a:moveTo>
                  <a:lnTo>
                    <a:pt x="387029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42346" y="2277952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7504" y="30557"/>
                  </a:moveTo>
                  <a:lnTo>
                    <a:pt x="0" y="0"/>
                  </a:lnTo>
                  <a:lnTo>
                    <a:pt x="45730" y="4968"/>
                  </a:lnTo>
                  <a:lnTo>
                    <a:pt x="7504" y="3055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42346" y="2277952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7504" y="30557"/>
                  </a:moveTo>
                  <a:lnTo>
                    <a:pt x="45730" y="4968"/>
                  </a:lnTo>
                  <a:lnTo>
                    <a:pt x="0" y="0"/>
                  </a:lnTo>
                  <a:lnTo>
                    <a:pt x="7504" y="305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555304" y="3872086"/>
            <a:ext cx="41275" cy="521970"/>
            <a:chOff x="2555304" y="3872086"/>
            <a:chExt cx="41275" cy="521970"/>
          </a:xfrm>
        </p:grpSpPr>
        <p:sp>
          <p:nvSpPr>
            <p:cNvPr id="15" name="object 15"/>
            <p:cNvSpPr/>
            <p:nvPr/>
          </p:nvSpPr>
          <p:spPr>
            <a:xfrm>
              <a:off x="2575799" y="3920074"/>
              <a:ext cx="0" cy="474345"/>
            </a:xfrm>
            <a:custGeom>
              <a:avLst/>
              <a:gdLst/>
              <a:ahLst/>
              <a:cxnLst/>
              <a:rect l="l" t="t" r="r" b="b"/>
              <a:pathLst>
                <a:path h="474345">
                  <a:moveTo>
                    <a:pt x="0" y="4738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60067" y="38768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60067" y="38768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84799" y="4393924"/>
            <a:ext cx="2982595" cy="30226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R="78740" algn="ctr">
              <a:lnSpc>
                <a:spcPct val="100000"/>
              </a:lnSpc>
              <a:spcBef>
                <a:spcPts val="234"/>
              </a:spcBef>
            </a:pPr>
            <a:r>
              <a:rPr sz="1400" dirty="0">
                <a:latin typeface="Arial"/>
                <a:cs typeface="Arial"/>
              </a:rPr>
              <a:t>Sentence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58400" y="3243800"/>
            <a:ext cx="2435225" cy="61976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193040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1520"/>
              </a:spcBef>
            </a:pPr>
            <a:r>
              <a:rPr sz="1400" dirty="0">
                <a:latin typeface="Arial"/>
                <a:cs typeface="Arial"/>
              </a:rPr>
              <a:t>Sentence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encoder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26675" y="1322424"/>
            <a:ext cx="1346835" cy="95758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75"/>
              </a:spcBef>
            </a:pPr>
            <a:endParaRPr sz="1400">
              <a:latin typeface="Times New Roman"/>
              <a:cs typeface="Times New Roman"/>
            </a:endParaRPr>
          </a:p>
          <a:p>
            <a:pPr marL="111760" marR="219075">
              <a:lnSpc>
                <a:spcPts val="1650"/>
              </a:lnSpc>
              <a:spcBef>
                <a:spcPts val="5"/>
              </a:spcBef>
            </a:pPr>
            <a:r>
              <a:rPr sz="1400" spc="-10" dirty="0">
                <a:latin typeface="Arial"/>
                <a:cs typeface="Arial"/>
              </a:rPr>
              <a:t>Order classification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29834" y="2311860"/>
            <a:ext cx="4262755" cy="937260"/>
            <a:chOff x="2229834" y="2311860"/>
            <a:chExt cx="4262755" cy="937260"/>
          </a:xfrm>
        </p:grpSpPr>
        <p:sp>
          <p:nvSpPr>
            <p:cNvPr id="22" name="object 22"/>
            <p:cNvSpPr/>
            <p:nvPr/>
          </p:nvSpPr>
          <p:spPr>
            <a:xfrm>
              <a:off x="2276881" y="2364957"/>
              <a:ext cx="4144010" cy="878840"/>
            </a:xfrm>
            <a:custGeom>
              <a:avLst/>
              <a:gdLst/>
              <a:ahLst/>
              <a:cxnLst/>
              <a:rect l="l" t="t" r="r" b="b"/>
              <a:pathLst>
                <a:path w="4144010" h="878839">
                  <a:moveTo>
                    <a:pt x="4143493" y="87884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34596" y="234956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39020" y="30780"/>
                  </a:moveTo>
                  <a:lnTo>
                    <a:pt x="0" y="6421"/>
                  </a:lnTo>
                  <a:lnTo>
                    <a:pt x="45548" y="0"/>
                  </a:lnTo>
                  <a:lnTo>
                    <a:pt x="39020" y="3078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34596" y="234956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548" y="0"/>
                  </a:moveTo>
                  <a:lnTo>
                    <a:pt x="0" y="6421"/>
                  </a:lnTo>
                  <a:lnTo>
                    <a:pt x="39020" y="30780"/>
                  </a:lnTo>
                  <a:lnTo>
                    <a:pt x="45548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14038" y="2333766"/>
              <a:ext cx="2106930" cy="910590"/>
            </a:xfrm>
            <a:custGeom>
              <a:avLst/>
              <a:gdLst/>
              <a:ahLst/>
              <a:cxnLst/>
              <a:rect l="l" t="t" r="r" b="b"/>
              <a:pathLst>
                <a:path w="2106929" h="910589">
                  <a:moveTo>
                    <a:pt x="2106336" y="91003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74357" y="2316622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33440" y="31585"/>
                  </a:moveTo>
                  <a:lnTo>
                    <a:pt x="0" y="0"/>
                  </a:lnTo>
                  <a:lnTo>
                    <a:pt x="45920" y="2700"/>
                  </a:lnTo>
                  <a:lnTo>
                    <a:pt x="33440" y="3158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74357" y="2316622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45920" y="2700"/>
                  </a:moveTo>
                  <a:lnTo>
                    <a:pt x="0" y="0"/>
                  </a:lnTo>
                  <a:lnTo>
                    <a:pt x="33440" y="31585"/>
                  </a:lnTo>
                  <a:lnTo>
                    <a:pt x="45920" y="270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20374" y="2419439"/>
              <a:ext cx="51435" cy="824865"/>
            </a:xfrm>
            <a:custGeom>
              <a:avLst/>
              <a:gdLst/>
              <a:ahLst/>
              <a:cxnLst/>
              <a:rect l="l" t="t" r="r" b="b"/>
              <a:pathLst>
                <a:path w="51435" h="824864">
                  <a:moveTo>
                    <a:pt x="0" y="824360"/>
                  </a:moveTo>
                  <a:lnTo>
                    <a:pt x="5134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56020" y="2376297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04" y="44119"/>
                  </a:moveTo>
                  <a:lnTo>
                    <a:pt x="0" y="42163"/>
                  </a:lnTo>
                  <a:lnTo>
                    <a:pt x="18389" y="0"/>
                  </a:lnTo>
                  <a:lnTo>
                    <a:pt x="31404" y="4411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56020" y="2376297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04" y="44119"/>
                  </a:moveTo>
                  <a:lnTo>
                    <a:pt x="18389" y="0"/>
                  </a:lnTo>
                  <a:lnTo>
                    <a:pt x="0" y="42163"/>
                  </a:lnTo>
                  <a:lnTo>
                    <a:pt x="31404" y="4411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399879" y="3872086"/>
            <a:ext cx="41275" cy="521970"/>
            <a:chOff x="6399879" y="3872086"/>
            <a:chExt cx="41275" cy="521970"/>
          </a:xfrm>
        </p:grpSpPr>
        <p:sp>
          <p:nvSpPr>
            <p:cNvPr id="32" name="object 32"/>
            <p:cNvSpPr/>
            <p:nvPr/>
          </p:nvSpPr>
          <p:spPr>
            <a:xfrm>
              <a:off x="6420375" y="3920074"/>
              <a:ext cx="0" cy="474345"/>
            </a:xfrm>
            <a:custGeom>
              <a:avLst/>
              <a:gdLst/>
              <a:ahLst/>
              <a:cxnLst/>
              <a:rect l="l" t="t" r="r" b="b"/>
              <a:pathLst>
                <a:path h="474345">
                  <a:moveTo>
                    <a:pt x="0" y="4738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04642" y="38768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04642" y="38768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929375" y="4393924"/>
            <a:ext cx="2982595" cy="30226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75565" algn="ctr">
              <a:lnSpc>
                <a:spcPct val="100000"/>
              </a:lnSpc>
              <a:spcBef>
                <a:spcPts val="234"/>
              </a:spcBef>
            </a:pPr>
            <a:r>
              <a:rPr sz="1400" dirty="0">
                <a:latin typeface="Arial"/>
                <a:cs typeface="Arial"/>
              </a:rPr>
              <a:t>Sentence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04000" y="1322424"/>
            <a:ext cx="1346835" cy="95758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180340" marR="150495">
              <a:lnSpc>
                <a:spcPts val="1650"/>
              </a:lnSpc>
              <a:spcBef>
                <a:spcPts val="1120"/>
              </a:spcBef>
            </a:pPr>
            <a:r>
              <a:rPr sz="1400" spc="-20" dirty="0">
                <a:latin typeface="Arial"/>
                <a:cs typeface="Arial"/>
              </a:rPr>
              <a:t>Next </a:t>
            </a:r>
            <a:r>
              <a:rPr sz="1400" spc="-10" dirty="0">
                <a:latin typeface="Arial"/>
                <a:cs typeface="Arial"/>
              </a:rPr>
              <a:t>sentence classification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28450" y="1322424"/>
            <a:ext cx="1346835" cy="95758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182880" rIns="0" bIns="0" rtlCol="0">
            <a:spAutoFit/>
          </a:bodyPr>
          <a:lstStyle/>
          <a:p>
            <a:pPr marL="143510" marR="187325">
              <a:lnSpc>
                <a:spcPts val="1650"/>
              </a:lnSpc>
              <a:spcBef>
                <a:spcPts val="1440"/>
              </a:spcBef>
            </a:pPr>
            <a:r>
              <a:rPr sz="1400" spc="-10" dirty="0">
                <a:latin typeface="Arial"/>
                <a:cs typeface="Arial"/>
              </a:rPr>
              <a:t>Conjunction classification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02975" y="3243800"/>
            <a:ext cx="2435225" cy="61976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192405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1515"/>
              </a:spcBef>
            </a:pPr>
            <a:r>
              <a:rPr sz="1400" dirty="0">
                <a:latin typeface="Arial"/>
                <a:cs typeface="Arial"/>
              </a:rPr>
              <a:t>Sentence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encoder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41249" y="3424013"/>
            <a:ext cx="678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605790" algn="l"/>
              </a:tabLst>
            </a:pPr>
            <a:r>
              <a:rPr sz="1400" spc="-50" dirty="0">
                <a:latin typeface="Arial"/>
                <a:cs typeface="Arial"/>
              </a:rPr>
              <a:t>-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50" dirty="0">
                <a:latin typeface="Arial"/>
                <a:cs typeface="Arial"/>
              </a:rPr>
              <a:t>-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50" dirty="0">
                <a:latin typeface="Arial"/>
                <a:cs typeface="Arial"/>
              </a:rPr>
              <a:t>-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2"/>
          <p:cNvSpPr txBox="1">
            <a:spLocks/>
          </p:cNvSpPr>
          <p:nvPr/>
        </p:nvSpPr>
        <p:spPr>
          <a:xfrm>
            <a:off x="311700" y="445025"/>
            <a:ext cx="8520600" cy="7027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fi-FI" sz="4400" dirty="0" smtClean="0"/>
              <a:t>Sentence</a:t>
            </a:r>
            <a:r>
              <a:rPr lang="fi-FI" sz="4400" spc="-160" dirty="0" smtClean="0"/>
              <a:t> </a:t>
            </a:r>
            <a:r>
              <a:rPr lang="fi-FI" sz="4400" spc="-10" dirty="0" smtClean="0"/>
              <a:t>embeddings</a:t>
            </a:r>
            <a:endParaRPr lang="fi-FI" sz="4400" spc="-10" dirty="0"/>
          </a:p>
        </p:txBody>
      </p:sp>
      <p:sp>
        <p:nvSpPr>
          <p:cNvPr id="43" name="Номер слайда 4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36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208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11700" y="445025"/>
            <a:ext cx="8520600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Finally...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1700" y="1498854"/>
            <a:ext cx="86018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Okay,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that’s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great,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but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actually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embeddings?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37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5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7357" y="1272842"/>
            <a:ext cx="875927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2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you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small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text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your</a:t>
            </a:r>
            <a:r>
              <a:rPr sz="2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595959"/>
                </a:solidFill>
                <a:latin typeface="Arial"/>
                <a:cs typeface="Arial"/>
              </a:rPr>
              <a:t>task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5424" y="2486574"/>
            <a:ext cx="3218815" cy="112204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1905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94234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Neural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02192" y="3617453"/>
            <a:ext cx="41275" cy="295910"/>
            <a:chOff x="4102192" y="3617453"/>
            <a:chExt cx="41275" cy="295910"/>
          </a:xfrm>
        </p:grpSpPr>
        <p:sp>
          <p:nvSpPr>
            <p:cNvPr id="6" name="object 6"/>
            <p:cNvSpPr/>
            <p:nvPr/>
          </p:nvSpPr>
          <p:spPr>
            <a:xfrm>
              <a:off x="4114174" y="3665415"/>
              <a:ext cx="8890" cy="243204"/>
            </a:xfrm>
            <a:custGeom>
              <a:avLst/>
              <a:gdLst/>
              <a:ahLst/>
              <a:cxnLst/>
              <a:rect l="l" t="t" r="r" b="b"/>
              <a:pathLst>
                <a:path w="8889" h="243204">
                  <a:moveTo>
                    <a:pt x="0" y="243184"/>
                  </a:moveTo>
                  <a:lnTo>
                    <a:pt x="850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6954" y="36222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6" y="43748"/>
                  </a:moveTo>
                  <a:lnTo>
                    <a:pt x="0" y="42649"/>
                  </a:lnTo>
                  <a:lnTo>
                    <a:pt x="17233" y="0"/>
                  </a:lnTo>
                  <a:lnTo>
                    <a:pt x="31446" y="4374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6954" y="36222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6" y="43748"/>
                  </a:moveTo>
                  <a:lnTo>
                    <a:pt x="17233" y="0"/>
                  </a:lnTo>
                  <a:lnTo>
                    <a:pt x="0" y="42649"/>
                  </a:lnTo>
                  <a:lnTo>
                    <a:pt x="31446" y="4374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756725" y="4689313"/>
            <a:ext cx="74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9980" y="4689313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have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80927" y="4689313"/>
            <a:ext cx="1376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6400" algn="l"/>
                <a:tab pos="988060" algn="l"/>
              </a:tabLst>
            </a:pPr>
            <a:r>
              <a:rPr sz="1400" spc="-5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cat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UNK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42004" y="4437536"/>
            <a:ext cx="41275" cy="191135"/>
            <a:chOff x="2842004" y="4437536"/>
            <a:chExt cx="41275" cy="191135"/>
          </a:xfrm>
        </p:grpSpPr>
        <p:sp>
          <p:nvSpPr>
            <p:cNvPr id="13" name="object 13"/>
            <p:cNvSpPr/>
            <p:nvPr/>
          </p:nvSpPr>
          <p:spPr>
            <a:xfrm>
              <a:off x="2862500" y="4485524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1426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46767" y="4442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46767" y="4442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394104" y="4437536"/>
            <a:ext cx="41275" cy="191135"/>
            <a:chOff x="3394104" y="4437536"/>
            <a:chExt cx="41275" cy="191135"/>
          </a:xfrm>
        </p:grpSpPr>
        <p:sp>
          <p:nvSpPr>
            <p:cNvPr id="17" name="object 17"/>
            <p:cNvSpPr/>
            <p:nvPr/>
          </p:nvSpPr>
          <p:spPr>
            <a:xfrm>
              <a:off x="3414600" y="4485524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1426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98867" y="4442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98867" y="4442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935679" y="4437536"/>
            <a:ext cx="41275" cy="191135"/>
            <a:chOff x="3935679" y="4437536"/>
            <a:chExt cx="41275" cy="191135"/>
          </a:xfrm>
        </p:grpSpPr>
        <p:sp>
          <p:nvSpPr>
            <p:cNvPr id="21" name="object 21"/>
            <p:cNvSpPr/>
            <p:nvPr/>
          </p:nvSpPr>
          <p:spPr>
            <a:xfrm>
              <a:off x="3956175" y="4485524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1426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0442" y="4442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40442" y="4442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414154" y="4437536"/>
            <a:ext cx="41275" cy="191135"/>
            <a:chOff x="4414154" y="4437536"/>
            <a:chExt cx="41275" cy="191135"/>
          </a:xfrm>
        </p:grpSpPr>
        <p:sp>
          <p:nvSpPr>
            <p:cNvPr id="25" name="object 25"/>
            <p:cNvSpPr/>
            <p:nvPr/>
          </p:nvSpPr>
          <p:spPr>
            <a:xfrm>
              <a:off x="4434649" y="4485524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1426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18917" y="4442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18917" y="4442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050404" y="4437536"/>
            <a:ext cx="41275" cy="191135"/>
            <a:chOff x="5050404" y="4437536"/>
            <a:chExt cx="41275" cy="191135"/>
          </a:xfrm>
        </p:grpSpPr>
        <p:sp>
          <p:nvSpPr>
            <p:cNvPr id="29" name="object 29"/>
            <p:cNvSpPr/>
            <p:nvPr/>
          </p:nvSpPr>
          <p:spPr>
            <a:xfrm>
              <a:off x="5070900" y="4485524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1426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55167" y="4442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55167" y="4442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104279" y="2108737"/>
            <a:ext cx="41275" cy="378460"/>
            <a:chOff x="4104279" y="2108737"/>
            <a:chExt cx="41275" cy="378460"/>
          </a:xfrm>
        </p:grpSpPr>
        <p:sp>
          <p:nvSpPr>
            <p:cNvPr id="33" name="object 33"/>
            <p:cNvSpPr/>
            <p:nvPr/>
          </p:nvSpPr>
          <p:spPr>
            <a:xfrm>
              <a:off x="4124774" y="2156725"/>
              <a:ext cx="0" cy="330200"/>
            </a:xfrm>
            <a:custGeom>
              <a:avLst/>
              <a:gdLst/>
              <a:ahLst/>
              <a:cxnLst/>
              <a:rect l="l" t="t" r="r" b="b"/>
              <a:pathLst>
                <a:path h="330200">
                  <a:moveTo>
                    <a:pt x="0" y="3298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09042" y="21134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09042" y="21134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46974" y="3908599"/>
            <a:ext cx="3134995" cy="38925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725"/>
              </a:spcBef>
            </a:pPr>
            <a:r>
              <a:rPr sz="1400" spc="-10" dirty="0">
                <a:latin typeface="Arial"/>
                <a:cs typeface="Arial"/>
              </a:rPr>
              <a:t>Embeddings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879678" y="3526625"/>
            <a:ext cx="948055" cy="545465"/>
            <a:chOff x="5879678" y="3526625"/>
            <a:chExt cx="948055" cy="545465"/>
          </a:xfrm>
        </p:grpSpPr>
        <p:sp>
          <p:nvSpPr>
            <p:cNvPr id="38" name="object 38"/>
            <p:cNvSpPr/>
            <p:nvPr/>
          </p:nvSpPr>
          <p:spPr>
            <a:xfrm>
              <a:off x="5964414" y="3536150"/>
              <a:ext cx="853440" cy="483870"/>
            </a:xfrm>
            <a:custGeom>
              <a:avLst/>
              <a:gdLst/>
              <a:ahLst/>
              <a:cxnLst/>
              <a:rect l="l" t="t" r="r" b="b"/>
              <a:pathLst>
                <a:path w="853440" h="483870">
                  <a:moveTo>
                    <a:pt x="853359" y="0"/>
                  </a:moveTo>
                  <a:lnTo>
                    <a:pt x="0" y="48364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9678" y="3982892"/>
              <a:ext cx="109776" cy="8905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949725" y="3328263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pre-trained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2"/>
          <p:cNvSpPr txBox="1">
            <a:spLocks/>
          </p:cNvSpPr>
          <p:nvPr/>
        </p:nvSpPr>
        <p:spPr>
          <a:xfrm>
            <a:off x="311700" y="445025"/>
            <a:ext cx="8520600" cy="7027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4400" spc="-10" dirty="0" smtClean="0"/>
              <a:t>Use embedding</a:t>
            </a:r>
            <a:endParaRPr lang="fi-FI" sz="4400" spc="-10" dirty="0"/>
          </a:p>
        </p:txBody>
      </p:sp>
      <p:sp>
        <p:nvSpPr>
          <p:cNvPr id="43" name="TextBox 42"/>
          <p:cNvSpPr txBox="1"/>
          <p:nvPr/>
        </p:nvSpPr>
        <p:spPr>
          <a:xfrm>
            <a:off x="2558327" y="1787338"/>
            <a:ext cx="3175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(class, ex. genre, emotion)</a:t>
            </a:r>
            <a:endParaRPr lang="en-US" dirty="0"/>
          </a:p>
        </p:txBody>
      </p:sp>
      <p:sp>
        <p:nvSpPr>
          <p:cNvPr id="45" name="Номер слайда 4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38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353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374" y="1421921"/>
            <a:ext cx="2378120" cy="31983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651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train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embeddings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595959"/>
                </a:solidFill>
                <a:latin typeface="Arial"/>
                <a:cs typeface="Arial"/>
              </a:rPr>
              <a:t>for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english</a:t>
            </a:r>
            <a:endParaRPr sz="2000" dirty="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find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mapping</a:t>
            </a:r>
            <a:r>
              <a:rPr sz="2000" spc="-25" dirty="0">
                <a:solidFill>
                  <a:srgbClr val="595959"/>
                </a:solidFill>
                <a:latin typeface="Arial"/>
                <a:cs typeface="Arial"/>
              </a:rPr>
              <a:t> f()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20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english</a:t>
            </a:r>
            <a:r>
              <a:rPr sz="20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spanish</a:t>
            </a:r>
            <a:endParaRPr sz="2000" dirty="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get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new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english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595959"/>
                </a:solidFill>
                <a:latin typeface="Arial"/>
                <a:cs typeface="Arial"/>
              </a:rPr>
              <a:t>f()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 compute translation!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9099" y="1147781"/>
            <a:ext cx="5348461" cy="3785928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4973444" y="278312"/>
            <a:ext cx="4111083" cy="5180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fi-FI" sz="3200" spc="-10" dirty="0" smtClean="0"/>
              <a:t>Language similarities</a:t>
            </a:r>
            <a:endParaRPr lang="fi-FI" sz="3200" spc="-10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11700" y="445025"/>
            <a:ext cx="8520600" cy="7027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4400" spc="-10" dirty="0" smtClean="0"/>
              <a:t>Use embedding</a:t>
            </a:r>
            <a:endParaRPr lang="fi-FI" sz="4400" spc="-1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39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422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095" y="89210"/>
            <a:ext cx="8520600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Recall:</a:t>
            </a:r>
            <a:r>
              <a:rPr sz="4400" spc="-80" dirty="0"/>
              <a:t> </a:t>
            </a:r>
            <a:r>
              <a:rPr sz="4400" spc="-25" dirty="0"/>
              <a:t>one-</a:t>
            </a:r>
            <a:r>
              <a:rPr sz="4400" dirty="0"/>
              <a:t>hot</a:t>
            </a:r>
            <a:r>
              <a:rPr sz="4400" spc="-75" dirty="0"/>
              <a:t> </a:t>
            </a:r>
            <a:r>
              <a:rPr sz="4400" spc="-10" dirty="0"/>
              <a:t>encoding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67095" y="1308592"/>
            <a:ext cx="8520600" cy="1805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One-</a:t>
            </a:r>
            <a:r>
              <a:rPr sz="2800" dirty="0"/>
              <a:t>hot</a:t>
            </a:r>
            <a:r>
              <a:rPr sz="2800" spc="-20" dirty="0"/>
              <a:t> </a:t>
            </a:r>
            <a:r>
              <a:rPr sz="2800" dirty="0"/>
              <a:t>vectors</a:t>
            </a:r>
            <a:r>
              <a:rPr sz="2800" spc="-10" dirty="0"/>
              <a:t> </a:t>
            </a:r>
            <a:r>
              <a:rPr sz="2800" dirty="0"/>
              <a:t>of</a:t>
            </a:r>
            <a:r>
              <a:rPr sz="2800" spc="-10" dirty="0"/>
              <a:t> </a:t>
            </a:r>
            <a:r>
              <a:rPr sz="2800" dirty="0"/>
              <a:t>dictionary</a:t>
            </a:r>
            <a:r>
              <a:rPr sz="2800" spc="-10" dirty="0"/>
              <a:t> </a:t>
            </a:r>
            <a:r>
              <a:rPr sz="2800" dirty="0"/>
              <a:t>size</a:t>
            </a:r>
            <a:r>
              <a:rPr sz="2800" spc="-10" dirty="0"/>
              <a:t> </a:t>
            </a:r>
            <a:r>
              <a:rPr sz="2800" dirty="0"/>
              <a:t>(ex.</a:t>
            </a:r>
            <a:r>
              <a:rPr sz="2800" spc="-5" dirty="0"/>
              <a:t> </a:t>
            </a:r>
            <a:r>
              <a:rPr sz="2800" spc="-10" dirty="0"/>
              <a:t>500,000)</a:t>
            </a:r>
          </a:p>
          <a:p>
            <a:pPr marL="347980" algn="ctr">
              <a:lnSpc>
                <a:spcPct val="100000"/>
              </a:lnSpc>
              <a:spcBef>
                <a:spcPts val="1889"/>
              </a:spcBef>
            </a:pPr>
            <a:r>
              <a:rPr sz="2800" dirty="0"/>
              <a:t>mother</a:t>
            </a:r>
            <a:r>
              <a:rPr sz="2800" spc="-25" dirty="0"/>
              <a:t> </a:t>
            </a:r>
            <a:r>
              <a:rPr sz="2800" dirty="0"/>
              <a:t>=</a:t>
            </a:r>
            <a:r>
              <a:rPr sz="2800" spc="-10" dirty="0"/>
              <a:t> </a:t>
            </a:r>
            <a:r>
              <a:rPr sz="2800" dirty="0"/>
              <a:t>[0…0,</a:t>
            </a:r>
            <a:r>
              <a:rPr sz="2800" spc="-10" dirty="0"/>
              <a:t> </a:t>
            </a:r>
            <a:r>
              <a:rPr sz="2800" dirty="0"/>
              <a:t>1,</a:t>
            </a:r>
            <a:r>
              <a:rPr sz="2800" spc="-10" dirty="0"/>
              <a:t> 0...0]</a:t>
            </a:r>
          </a:p>
          <a:p>
            <a:pPr marL="92075" algn="ctr">
              <a:lnSpc>
                <a:spcPct val="100000"/>
              </a:lnSpc>
              <a:spcBef>
                <a:spcPts val="1889"/>
              </a:spcBef>
            </a:pPr>
            <a:r>
              <a:rPr sz="2800" dirty="0"/>
              <a:t>cat</a:t>
            </a:r>
            <a:r>
              <a:rPr sz="2800" spc="-25" dirty="0"/>
              <a:t> </a:t>
            </a:r>
            <a:r>
              <a:rPr sz="2800" dirty="0"/>
              <a:t>=</a:t>
            </a:r>
            <a:r>
              <a:rPr sz="2800" spc="-10" dirty="0"/>
              <a:t> </a:t>
            </a:r>
            <a:r>
              <a:rPr sz="2800" dirty="0"/>
              <a:t>[1,</a:t>
            </a:r>
            <a:r>
              <a:rPr sz="2800" spc="-10" dirty="0"/>
              <a:t> 0...0]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095" y="3114215"/>
            <a:ext cx="8616176" cy="2098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en-US" sz="2800" spc="-10" dirty="0">
                <a:solidFill>
                  <a:srgbClr val="FF0000"/>
                </a:solidFill>
              </a:rPr>
              <a:t>Problems:</a:t>
            </a:r>
          </a:p>
          <a:p>
            <a:pPr marL="469265" indent="-366395">
              <a:spcBef>
                <a:spcPts val="1889"/>
              </a:spcBef>
              <a:buChar char="●"/>
              <a:tabLst>
                <a:tab pos="469265" algn="l"/>
              </a:tabLst>
            </a:pPr>
            <a:r>
              <a:rPr lang="en-US" sz="2800" dirty="0">
                <a:solidFill>
                  <a:srgbClr val="FF0000"/>
                </a:solidFill>
              </a:rPr>
              <a:t>vectors</a:t>
            </a:r>
            <a:r>
              <a:rPr lang="en-US" sz="2800" spc="-2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do</a:t>
            </a:r>
            <a:r>
              <a:rPr lang="en-US" sz="2800" spc="-15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not</a:t>
            </a:r>
            <a:r>
              <a:rPr lang="en-US" sz="2800" spc="-15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contain</a:t>
            </a:r>
            <a:r>
              <a:rPr lang="en-US" sz="2800" spc="-15" dirty="0">
                <a:solidFill>
                  <a:srgbClr val="FF0000"/>
                </a:solidFill>
              </a:rPr>
              <a:t> </a:t>
            </a:r>
            <a:r>
              <a:rPr lang="en-US" sz="2800" spc="-10" dirty="0">
                <a:solidFill>
                  <a:srgbClr val="FF0000"/>
                </a:solidFill>
              </a:rPr>
              <a:t>meaning</a:t>
            </a:r>
          </a:p>
          <a:p>
            <a:pPr marL="469265" indent="-366395"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lang="en-US" sz="2800" dirty="0">
                <a:solidFill>
                  <a:srgbClr val="FF0000"/>
                </a:solidFill>
              </a:rPr>
              <a:t>no</a:t>
            </a:r>
            <a:r>
              <a:rPr lang="en-US" sz="2800" spc="-35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similarity</a:t>
            </a:r>
            <a:r>
              <a:rPr lang="en-US" sz="2800" spc="-2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measure</a:t>
            </a:r>
            <a:r>
              <a:rPr lang="en-US" sz="2800" spc="-2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between</a:t>
            </a:r>
            <a:r>
              <a:rPr lang="en-US" sz="2800" spc="-20" dirty="0">
                <a:solidFill>
                  <a:srgbClr val="FF0000"/>
                </a:solidFill>
              </a:rPr>
              <a:t> </a:t>
            </a:r>
            <a:r>
              <a:rPr lang="en-US" sz="2800" spc="-10" dirty="0">
                <a:solidFill>
                  <a:srgbClr val="FF0000"/>
                </a:solidFill>
              </a:rPr>
              <a:t>vectors</a:t>
            </a:r>
          </a:p>
          <a:p>
            <a:endParaRPr lang="en-US" sz="28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066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-68" r="13513" b="1"/>
          <a:stretch/>
        </p:blipFill>
        <p:spPr>
          <a:xfrm>
            <a:off x="5149548" y="469043"/>
            <a:ext cx="3971725" cy="4484797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226208" y="-46168"/>
            <a:ext cx="8520600" cy="7027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fi-FI" sz="4400" spc="-10" dirty="0" smtClean="0"/>
              <a:t>But does it work?</a:t>
            </a:r>
            <a:endParaRPr lang="fi-FI" sz="4400" spc="-1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40</a:t>
            </a:fld>
            <a:endParaRPr lang="fi-FI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3" y="698810"/>
            <a:ext cx="5023455" cy="4444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-1850639" y="2674408"/>
            <a:ext cx="4014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https://publications.hse.ru/pubs/share/direct/410001173.pdf</a:t>
            </a:r>
          </a:p>
        </p:txBody>
      </p:sp>
    </p:spTree>
    <p:extLst>
      <p:ext uri="{BB962C8B-B14F-4D97-AF65-F5344CB8AC3E}">
        <p14:creationId xmlns:p14="http://schemas.microsoft.com/office/powerpoint/2010/main" val="40810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974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Masked language modeling (MLM) — </a:t>
            </a:r>
            <a:r>
              <a:rPr lang="en-US" dirty="0" smtClean="0"/>
              <a:t>generalization of classic language modeling.</a:t>
            </a:r>
            <a:endParaRPr dirty="0"/>
          </a:p>
        </p:txBody>
      </p:sp>
      <p:sp>
        <p:nvSpPr>
          <p:cNvPr id="10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652007"/>
            <a:ext cx="3628399" cy="201378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Idea: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P</a:t>
            </a:r>
            <a:r>
              <a:rPr lang="en-US" sz="2400" dirty="0" smtClean="0"/>
              <a:t>redict </a:t>
            </a:r>
            <a:r>
              <a:rPr lang="en-US" sz="2400" b="1" dirty="0" smtClean="0"/>
              <a:t>any</a:t>
            </a:r>
            <a:r>
              <a:rPr lang="en-US" sz="2400" dirty="0" smtClean="0"/>
              <a:t> word in the text rather than only next one.</a:t>
            </a:r>
            <a:endParaRPr sz="2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41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974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Masked language modeling (MLM) — </a:t>
            </a:r>
            <a:r>
              <a:rPr lang="en-US" dirty="0" smtClean="0"/>
              <a:t>generalization of classic language modeling.</a:t>
            </a:r>
            <a:endParaRPr dirty="0"/>
          </a:p>
        </p:txBody>
      </p:sp>
      <p:sp>
        <p:nvSpPr>
          <p:cNvPr id="10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652007"/>
            <a:ext cx="3628399" cy="201378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Idea: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P</a:t>
            </a:r>
            <a:r>
              <a:rPr lang="en-US" sz="2400" dirty="0" smtClean="0"/>
              <a:t>redict </a:t>
            </a:r>
            <a:r>
              <a:rPr lang="en-US" sz="2400" b="1" dirty="0" smtClean="0"/>
              <a:t>any</a:t>
            </a:r>
            <a:r>
              <a:rPr lang="en-US" sz="2400" dirty="0" smtClean="0"/>
              <a:t> word in the text rather than only next one.</a:t>
            </a:r>
            <a:endParaRPr sz="2400" dirty="0"/>
          </a:p>
        </p:txBody>
      </p:sp>
      <p:sp>
        <p:nvSpPr>
          <p:cNvPr id="11" name="Google Shape;74;p16"/>
          <p:cNvSpPr txBox="1"/>
          <p:nvPr/>
        </p:nvSpPr>
        <p:spPr>
          <a:xfrm>
            <a:off x="2858825" y="3724907"/>
            <a:ext cx="59734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Yesterday we watched a great movie in the cinema.</a:t>
            </a:r>
            <a:endParaRPr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515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974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Masked language modeling (MLM) — </a:t>
            </a:r>
            <a:r>
              <a:rPr lang="en-US" dirty="0" smtClean="0"/>
              <a:t>generalization of classic language modeling.</a:t>
            </a:r>
            <a:endParaRPr dirty="0"/>
          </a:p>
        </p:txBody>
      </p:sp>
      <p:sp>
        <p:nvSpPr>
          <p:cNvPr id="10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652007"/>
            <a:ext cx="3628399" cy="201378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Idea: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P</a:t>
            </a:r>
            <a:r>
              <a:rPr lang="en-US" sz="2400" dirty="0" smtClean="0"/>
              <a:t>redict </a:t>
            </a:r>
            <a:r>
              <a:rPr lang="en-US" sz="2400" b="1" dirty="0" smtClean="0"/>
              <a:t>any</a:t>
            </a:r>
            <a:r>
              <a:rPr lang="en-US" sz="2400" dirty="0" smtClean="0"/>
              <a:t> word in the text rather than only next one.</a:t>
            </a:r>
            <a:endParaRPr sz="2400" dirty="0"/>
          </a:p>
        </p:txBody>
      </p:sp>
      <p:sp>
        <p:nvSpPr>
          <p:cNvPr id="11" name="Google Shape;74;p16"/>
          <p:cNvSpPr txBox="1"/>
          <p:nvPr/>
        </p:nvSpPr>
        <p:spPr>
          <a:xfrm>
            <a:off x="2858825" y="3724907"/>
            <a:ext cx="59734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Yesterday we watched a great movie in the cinema.</a:t>
            </a:r>
            <a:endParaRPr sz="1800" dirty="0"/>
          </a:p>
        </p:txBody>
      </p:sp>
      <p:sp>
        <p:nvSpPr>
          <p:cNvPr id="5" name="Google Shape;82;p17"/>
          <p:cNvSpPr/>
          <p:nvPr/>
        </p:nvSpPr>
        <p:spPr>
          <a:xfrm>
            <a:off x="4668520" y="3822225"/>
            <a:ext cx="883920" cy="26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/>
              <a:t>[MASK]</a:t>
            </a:r>
            <a:endParaRPr sz="800" dirty="0"/>
          </a:p>
        </p:txBody>
      </p:sp>
      <p:sp>
        <p:nvSpPr>
          <p:cNvPr id="7" name="Google Shape;83;p17"/>
          <p:cNvSpPr/>
          <p:nvPr/>
        </p:nvSpPr>
        <p:spPr>
          <a:xfrm>
            <a:off x="6351683" y="3822225"/>
            <a:ext cx="668877" cy="26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dk1"/>
                </a:solidFill>
              </a:rPr>
              <a:t>[MASK]</a:t>
            </a:r>
            <a:endParaRPr sz="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3435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974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Masked language modeling (MLM) — </a:t>
            </a:r>
            <a:r>
              <a:rPr lang="en-US" dirty="0" smtClean="0"/>
              <a:t>generalization of classic language modeling.</a:t>
            </a:r>
            <a:endParaRPr dirty="0"/>
          </a:p>
        </p:txBody>
      </p:sp>
      <p:sp>
        <p:nvSpPr>
          <p:cNvPr id="10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652007"/>
            <a:ext cx="3628399" cy="201378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Idea: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P</a:t>
            </a:r>
            <a:r>
              <a:rPr lang="en-US" sz="2400" dirty="0" smtClean="0"/>
              <a:t>redict </a:t>
            </a:r>
            <a:r>
              <a:rPr lang="en-US" sz="2400" b="1" dirty="0" smtClean="0"/>
              <a:t>any</a:t>
            </a:r>
            <a:r>
              <a:rPr lang="en-US" sz="2400" dirty="0" smtClean="0"/>
              <a:t> word in the text rather than only next one.</a:t>
            </a:r>
            <a:endParaRPr sz="2400" dirty="0"/>
          </a:p>
        </p:txBody>
      </p:sp>
      <p:sp>
        <p:nvSpPr>
          <p:cNvPr id="11" name="Google Shape;74;p16"/>
          <p:cNvSpPr txBox="1"/>
          <p:nvPr/>
        </p:nvSpPr>
        <p:spPr>
          <a:xfrm>
            <a:off x="2858825" y="3724907"/>
            <a:ext cx="59734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Yesterday we watched a great movie in the cinema.</a:t>
            </a:r>
            <a:endParaRPr sz="1800" dirty="0"/>
          </a:p>
        </p:txBody>
      </p:sp>
      <p:sp>
        <p:nvSpPr>
          <p:cNvPr id="5" name="Google Shape;82;p17"/>
          <p:cNvSpPr/>
          <p:nvPr/>
        </p:nvSpPr>
        <p:spPr>
          <a:xfrm>
            <a:off x="4668520" y="3822225"/>
            <a:ext cx="883920" cy="26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/>
              <a:t>[MASK]</a:t>
            </a:r>
            <a:endParaRPr sz="800" dirty="0"/>
          </a:p>
        </p:txBody>
      </p:sp>
      <p:sp>
        <p:nvSpPr>
          <p:cNvPr id="7" name="Google Shape;83;p17"/>
          <p:cNvSpPr/>
          <p:nvPr/>
        </p:nvSpPr>
        <p:spPr>
          <a:xfrm>
            <a:off x="6351683" y="3822225"/>
            <a:ext cx="668877" cy="26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dk1"/>
                </a:solidFill>
              </a:rPr>
              <a:t>[MASK]</a:t>
            </a:r>
            <a:endParaRPr sz="800" dirty="0"/>
          </a:p>
        </p:txBody>
      </p:sp>
      <p:cxnSp>
        <p:nvCxnSpPr>
          <p:cNvPr id="9" name="Google Shape;94;p18"/>
          <p:cNvCxnSpPr/>
          <p:nvPr/>
        </p:nvCxnSpPr>
        <p:spPr>
          <a:xfrm rot="10800000">
            <a:off x="4413565" y="3448454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95;p18"/>
          <p:cNvCxnSpPr/>
          <p:nvPr/>
        </p:nvCxnSpPr>
        <p:spPr>
          <a:xfrm rot="10800000">
            <a:off x="5178289" y="34105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96;p18"/>
          <p:cNvCxnSpPr/>
          <p:nvPr/>
        </p:nvCxnSpPr>
        <p:spPr>
          <a:xfrm rot="10800000">
            <a:off x="6033577" y="34574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97;p18"/>
          <p:cNvCxnSpPr/>
          <p:nvPr/>
        </p:nvCxnSpPr>
        <p:spPr>
          <a:xfrm rot="10800000">
            <a:off x="7092375" y="34105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98;p18"/>
          <p:cNvCxnSpPr/>
          <p:nvPr/>
        </p:nvCxnSpPr>
        <p:spPr>
          <a:xfrm rot="10800000">
            <a:off x="7879900" y="34105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99;p18"/>
          <p:cNvCxnSpPr/>
          <p:nvPr/>
        </p:nvCxnSpPr>
        <p:spPr>
          <a:xfrm rot="10800000">
            <a:off x="5349275" y="220427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00;p18"/>
          <p:cNvCxnSpPr/>
          <p:nvPr/>
        </p:nvCxnSpPr>
        <p:spPr>
          <a:xfrm rot="10800000">
            <a:off x="7092375" y="220427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93;p18"/>
          <p:cNvSpPr/>
          <p:nvPr/>
        </p:nvSpPr>
        <p:spPr>
          <a:xfrm>
            <a:off x="4042375" y="2714125"/>
            <a:ext cx="4547400" cy="6495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NEURAL NETWORK</a:t>
            </a:r>
            <a:endParaRPr b="1"/>
          </a:p>
        </p:txBody>
      </p:sp>
      <p:cxnSp>
        <p:nvCxnSpPr>
          <p:cNvPr id="19" name="Google Shape;96;p18"/>
          <p:cNvCxnSpPr/>
          <p:nvPr/>
        </p:nvCxnSpPr>
        <p:spPr>
          <a:xfrm rot="10800000">
            <a:off x="3915996" y="34574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96;p18"/>
          <p:cNvCxnSpPr/>
          <p:nvPr/>
        </p:nvCxnSpPr>
        <p:spPr>
          <a:xfrm rot="10800000">
            <a:off x="7464650" y="3448454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96;p18"/>
          <p:cNvCxnSpPr/>
          <p:nvPr/>
        </p:nvCxnSpPr>
        <p:spPr>
          <a:xfrm rot="10800000">
            <a:off x="6639460" y="34105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82232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974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Masked language modeling (MLM) — </a:t>
            </a:r>
            <a:r>
              <a:rPr lang="en-US" dirty="0" smtClean="0"/>
              <a:t>generalization of classic language modeling.</a:t>
            </a:r>
            <a:endParaRPr dirty="0"/>
          </a:p>
        </p:txBody>
      </p:sp>
      <p:sp>
        <p:nvSpPr>
          <p:cNvPr id="10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652007"/>
            <a:ext cx="3628399" cy="201378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Idea: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P</a:t>
            </a:r>
            <a:r>
              <a:rPr lang="en-US" sz="2400" dirty="0" smtClean="0"/>
              <a:t>redict </a:t>
            </a:r>
            <a:r>
              <a:rPr lang="en-US" sz="2400" b="1" dirty="0" smtClean="0"/>
              <a:t>any</a:t>
            </a:r>
            <a:r>
              <a:rPr lang="en-US" sz="2400" dirty="0" smtClean="0"/>
              <a:t> word in the text rather than only next one.</a:t>
            </a:r>
            <a:endParaRPr sz="2400" dirty="0"/>
          </a:p>
        </p:txBody>
      </p:sp>
      <p:sp>
        <p:nvSpPr>
          <p:cNvPr id="11" name="Google Shape;74;p16"/>
          <p:cNvSpPr txBox="1"/>
          <p:nvPr/>
        </p:nvSpPr>
        <p:spPr>
          <a:xfrm>
            <a:off x="2858825" y="3724907"/>
            <a:ext cx="59734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Yesterday we watched a great movie in the cinema.</a:t>
            </a:r>
            <a:endParaRPr sz="1800" dirty="0"/>
          </a:p>
        </p:txBody>
      </p:sp>
      <p:sp>
        <p:nvSpPr>
          <p:cNvPr id="5" name="Google Shape;82;p17"/>
          <p:cNvSpPr/>
          <p:nvPr/>
        </p:nvSpPr>
        <p:spPr>
          <a:xfrm>
            <a:off x="4668520" y="3822225"/>
            <a:ext cx="883920" cy="26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/>
              <a:t>[MASK]</a:t>
            </a:r>
            <a:endParaRPr sz="800" dirty="0"/>
          </a:p>
        </p:txBody>
      </p:sp>
      <p:sp>
        <p:nvSpPr>
          <p:cNvPr id="7" name="Google Shape;83;p17"/>
          <p:cNvSpPr/>
          <p:nvPr/>
        </p:nvSpPr>
        <p:spPr>
          <a:xfrm>
            <a:off x="6351683" y="3822225"/>
            <a:ext cx="668877" cy="26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dk1"/>
                </a:solidFill>
              </a:rPr>
              <a:t>[MASK]</a:t>
            </a:r>
            <a:endParaRPr sz="800" dirty="0"/>
          </a:p>
        </p:txBody>
      </p:sp>
      <p:cxnSp>
        <p:nvCxnSpPr>
          <p:cNvPr id="9" name="Google Shape;94;p18"/>
          <p:cNvCxnSpPr/>
          <p:nvPr/>
        </p:nvCxnSpPr>
        <p:spPr>
          <a:xfrm rot="10800000">
            <a:off x="4413565" y="3448454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95;p18"/>
          <p:cNvCxnSpPr/>
          <p:nvPr/>
        </p:nvCxnSpPr>
        <p:spPr>
          <a:xfrm rot="10800000">
            <a:off x="5178289" y="34105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96;p18"/>
          <p:cNvCxnSpPr/>
          <p:nvPr/>
        </p:nvCxnSpPr>
        <p:spPr>
          <a:xfrm rot="10800000">
            <a:off x="6033577" y="34574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97;p18"/>
          <p:cNvCxnSpPr/>
          <p:nvPr/>
        </p:nvCxnSpPr>
        <p:spPr>
          <a:xfrm rot="10800000">
            <a:off x="7092375" y="34105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98;p18"/>
          <p:cNvCxnSpPr/>
          <p:nvPr/>
        </p:nvCxnSpPr>
        <p:spPr>
          <a:xfrm rot="10800000">
            <a:off x="7879900" y="34105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99;p18"/>
          <p:cNvCxnSpPr/>
          <p:nvPr/>
        </p:nvCxnSpPr>
        <p:spPr>
          <a:xfrm rot="10800000">
            <a:off x="5349275" y="220427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00;p18"/>
          <p:cNvCxnSpPr/>
          <p:nvPr/>
        </p:nvCxnSpPr>
        <p:spPr>
          <a:xfrm rot="10800000">
            <a:off x="7092375" y="220427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93;p18"/>
          <p:cNvSpPr/>
          <p:nvPr/>
        </p:nvSpPr>
        <p:spPr>
          <a:xfrm>
            <a:off x="4042375" y="2714125"/>
            <a:ext cx="4547400" cy="6495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NEURAL NETWORK</a:t>
            </a:r>
            <a:endParaRPr b="1"/>
          </a:p>
        </p:txBody>
      </p:sp>
      <p:cxnSp>
        <p:nvCxnSpPr>
          <p:cNvPr id="19" name="Google Shape;96;p18"/>
          <p:cNvCxnSpPr/>
          <p:nvPr/>
        </p:nvCxnSpPr>
        <p:spPr>
          <a:xfrm rot="10800000">
            <a:off x="3915996" y="34574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96;p18"/>
          <p:cNvCxnSpPr/>
          <p:nvPr/>
        </p:nvCxnSpPr>
        <p:spPr>
          <a:xfrm rot="10800000">
            <a:off x="7464650" y="3448454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96;p18"/>
          <p:cNvCxnSpPr/>
          <p:nvPr/>
        </p:nvCxnSpPr>
        <p:spPr>
          <a:xfrm rot="10800000">
            <a:off x="6639460" y="34105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118;p19"/>
          <p:cNvSpPr txBox="1"/>
          <p:nvPr/>
        </p:nvSpPr>
        <p:spPr>
          <a:xfrm>
            <a:off x="4756475" y="1737025"/>
            <a:ext cx="1185600" cy="400200"/>
          </a:xfrm>
          <a:prstGeom prst="rect">
            <a:avLst/>
          </a:prstGeom>
          <a:noFill/>
          <a:ln w="2857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watched</a:t>
            </a:r>
            <a:endParaRPr dirty="0"/>
          </a:p>
        </p:txBody>
      </p:sp>
      <p:sp>
        <p:nvSpPr>
          <p:cNvPr id="23" name="Google Shape;119;p19"/>
          <p:cNvSpPr txBox="1"/>
          <p:nvPr/>
        </p:nvSpPr>
        <p:spPr>
          <a:xfrm>
            <a:off x="6499575" y="1737025"/>
            <a:ext cx="1185600" cy="400200"/>
          </a:xfrm>
          <a:prstGeom prst="rect">
            <a:avLst/>
          </a:prstGeom>
          <a:noFill/>
          <a:ln w="2857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movie</a:t>
            </a:r>
            <a:r>
              <a:rPr lang="ru" dirty="0" smtClean="0"/>
              <a:t> </a:t>
            </a:r>
            <a:endParaRPr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551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311700" y="147659"/>
            <a:ext cx="8676183" cy="1413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MLM vs ordinary language modeling</a:t>
            </a:r>
            <a:endParaRPr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311700" y="1573728"/>
            <a:ext cx="721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Represent next token prediction using MLM: </a:t>
            </a:r>
            <a:endParaRPr lang="en-US" sz="2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46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2;p21"/>
          <p:cNvSpPr txBox="1"/>
          <p:nvPr/>
        </p:nvSpPr>
        <p:spPr>
          <a:xfrm>
            <a:off x="-229200" y="4038325"/>
            <a:ext cx="480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</a:t>
            </a:r>
            <a:r>
              <a:rPr lang="ru" dirty="0" smtClean="0"/>
              <a:t> </a:t>
            </a:r>
            <a:r>
              <a:rPr lang="en-US" dirty="0" smtClean="0"/>
              <a:t>watched a movie in the cinema.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311700" y="147659"/>
            <a:ext cx="8676183" cy="1413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MLM vs ordinary language modeling</a:t>
            </a:r>
            <a:endParaRPr sz="4400" dirty="0"/>
          </a:p>
        </p:txBody>
      </p:sp>
      <p:sp>
        <p:nvSpPr>
          <p:cNvPr id="3" name="Google Shape;133;p21"/>
          <p:cNvSpPr/>
          <p:nvPr/>
        </p:nvSpPr>
        <p:spPr>
          <a:xfrm>
            <a:off x="2943542" y="4104925"/>
            <a:ext cx="682160" cy="26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dk1"/>
                </a:solidFill>
              </a:rPr>
              <a:t>[MASK]</a:t>
            </a:r>
            <a:endParaRPr sz="800" dirty="0"/>
          </a:p>
        </p:txBody>
      </p:sp>
      <p:sp>
        <p:nvSpPr>
          <p:cNvPr id="4" name="Google Shape;134;p21"/>
          <p:cNvSpPr/>
          <p:nvPr/>
        </p:nvSpPr>
        <p:spPr>
          <a:xfrm>
            <a:off x="492900" y="2996825"/>
            <a:ext cx="3357000" cy="6495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NEURAL NETWORK</a:t>
            </a:r>
            <a:endParaRPr b="1"/>
          </a:p>
        </p:txBody>
      </p:sp>
      <p:cxnSp>
        <p:nvCxnSpPr>
          <p:cNvPr id="5" name="Google Shape;135;p21"/>
          <p:cNvCxnSpPr/>
          <p:nvPr/>
        </p:nvCxnSpPr>
        <p:spPr>
          <a:xfrm rot="10800000">
            <a:off x="733425" y="36932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36;p21"/>
          <p:cNvCxnSpPr/>
          <p:nvPr/>
        </p:nvCxnSpPr>
        <p:spPr>
          <a:xfrm rot="10800000">
            <a:off x="1425375" y="36932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37;p21"/>
          <p:cNvCxnSpPr/>
          <p:nvPr/>
        </p:nvCxnSpPr>
        <p:spPr>
          <a:xfrm rot="10800000">
            <a:off x="2264500" y="36932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8;p21"/>
          <p:cNvCxnSpPr/>
          <p:nvPr/>
        </p:nvCxnSpPr>
        <p:spPr>
          <a:xfrm rot="10800000">
            <a:off x="3264050" y="36932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9;p21"/>
          <p:cNvCxnSpPr/>
          <p:nvPr/>
        </p:nvCxnSpPr>
        <p:spPr>
          <a:xfrm rot="10800000">
            <a:off x="3264049" y="2565425"/>
            <a:ext cx="0" cy="3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40;p21"/>
          <p:cNvSpPr txBox="1"/>
          <p:nvPr/>
        </p:nvSpPr>
        <p:spPr>
          <a:xfrm>
            <a:off x="2671248" y="2091203"/>
            <a:ext cx="1185600" cy="400200"/>
          </a:xfrm>
          <a:prstGeom prst="rect">
            <a:avLst/>
          </a:prstGeom>
          <a:noFill/>
          <a:ln w="2857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cinema</a:t>
            </a:r>
            <a:r>
              <a:rPr lang="ru" dirty="0" smtClean="0"/>
              <a:t> </a:t>
            </a:r>
            <a:endParaRPr dirty="0"/>
          </a:p>
        </p:txBody>
      </p:sp>
      <p:sp>
        <p:nvSpPr>
          <p:cNvPr id="1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492900" y="4486374"/>
            <a:ext cx="3889800" cy="438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i="1" dirty="0" smtClean="0"/>
              <a:t>Mask last token in the sequence</a:t>
            </a:r>
            <a:r>
              <a:rPr lang="ru" i="1" dirty="0" smtClean="0"/>
              <a:t>!</a:t>
            </a:r>
            <a:endParaRPr i="1" dirty="0"/>
          </a:p>
        </p:txBody>
      </p:sp>
      <p:sp>
        <p:nvSpPr>
          <p:cNvPr id="12" name="Google Shape;142;p21"/>
          <p:cNvSpPr txBox="1"/>
          <p:nvPr/>
        </p:nvSpPr>
        <p:spPr>
          <a:xfrm>
            <a:off x="4383600" y="2998325"/>
            <a:ext cx="37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/>
              <a:t>=</a:t>
            </a:r>
            <a:endParaRPr sz="3000" b="1"/>
          </a:p>
        </p:txBody>
      </p:sp>
      <p:pic>
        <p:nvPicPr>
          <p:cNvPr id="13" name="Google Shape;14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2800" y="2996824"/>
            <a:ext cx="2550504" cy="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311700" y="1573728"/>
            <a:ext cx="721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Represent next token prediction using MLM: </a:t>
            </a:r>
            <a:endParaRPr lang="en-US" sz="2400" dirty="0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2477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280263" y="333513"/>
            <a:ext cx="8520600" cy="135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 dirty="0"/>
              <a:t>BERT — </a:t>
            </a:r>
            <a:r>
              <a:rPr lang="ru" sz="4000" dirty="0">
                <a:solidFill>
                  <a:srgbClr val="FF0000"/>
                </a:solidFill>
              </a:rPr>
              <a:t>Bidirectional</a:t>
            </a:r>
            <a:r>
              <a:rPr lang="ru" sz="4000" dirty="0"/>
              <a:t> Encoder Representations from Transformers </a:t>
            </a:r>
            <a:endParaRPr sz="4000" dirty="0"/>
          </a:p>
        </p:txBody>
      </p:sp>
      <p:sp>
        <p:nvSpPr>
          <p:cNvPr id="149" name="Google Shape;149;p22"/>
          <p:cNvSpPr txBox="1"/>
          <p:nvPr/>
        </p:nvSpPr>
        <p:spPr>
          <a:xfrm>
            <a:off x="372378" y="2425192"/>
            <a:ext cx="1393076" cy="11079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Masked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Language Modeling</a:t>
            </a:r>
            <a:endParaRPr sz="2000" dirty="0"/>
          </a:p>
        </p:txBody>
      </p:sp>
      <p:sp>
        <p:nvSpPr>
          <p:cNvPr id="150" name="Google Shape;150;p22"/>
          <p:cNvSpPr txBox="1"/>
          <p:nvPr/>
        </p:nvSpPr>
        <p:spPr>
          <a:xfrm>
            <a:off x="1852539" y="2625174"/>
            <a:ext cx="435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+</a:t>
            </a:r>
            <a:endParaRPr sz="3400" dirty="0"/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t="9778" b="9203"/>
          <a:stretch/>
        </p:blipFill>
        <p:spPr>
          <a:xfrm>
            <a:off x="2205394" y="1887585"/>
            <a:ext cx="2167911" cy="262494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6029441" y="2625175"/>
            <a:ext cx="435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=</a:t>
            </a:r>
            <a:endParaRPr sz="3400" dirty="0"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 l="63633" t="30688" r="4348" b="30738"/>
          <a:stretch/>
        </p:blipFill>
        <p:spPr>
          <a:xfrm>
            <a:off x="6503927" y="2332105"/>
            <a:ext cx="2310339" cy="1224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4201111" y="2625175"/>
            <a:ext cx="435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+</a:t>
            </a:r>
            <a:endParaRPr sz="3400" dirty="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183" y="2259568"/>
            <a:ext cx="1276672" cy="12969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48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311700" y="209878"/>
            <a:ext cx="8520600" cy="938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Well, not quite … </a:t>
            </a:r>
            <a:endParaRPr sz="4400" dirty="0"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l="12353" t="28998" r="51695" b="16038"/>
          <a:stretch/>
        </p:blipFill>
        <p:spPr>
          <a:xfrm>
            <a:off x="519856" y="1017725"/>
            <a:ext cx="3576359" cy="34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311700" y="4493875"/>
            <a:ext cx="51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i="1" u="sng">
                <a:solidFill>
                  <a:schemeClr val="hlink"/>
                </a:solidFill>
                <a:hlinkClick r:id="rId4"/>
              </a:rPr>
              <a:t>https://arxiv.org/pdf/1810.04805.pdf</a:t>
            </a:r>
            <a:endParaRPr sz="1000" i="1"/>
          </a:p>
        </p:txBody>
      </p:sp>
      <p:sp>
        <p:nvSpPr>
          <p:cNvPr id="163" name="Google Shape;163;p23"/>
          <p:cNvSpPr txBox="1"/>
          <p:nvPr/>
        </p:nvSpPr>
        <p:spPr>
          <a:xfrm>
            <a:off x="4572000" y="1278487"/>
            <a:ext cx="35574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2 </a:t>
            </a:r>
            <a:r>
              <a:rPr lang="en-US" sz="2000" dirty="0" smtClean="0"/>
              <a:t>tasks</a:t>
            </a:r>
            <a:r>
              <a:rPr lang="ru" sz="2000" dirty="0" smtClean="0"/>
              <a:t> </a:t>
            </a:r>
            <a:r>
              <a:rPr lang="en-US" sz="2000" dirty="0" smtClean="0"/>
              <a:t>on</a:t>
            </a:r>
            <a:r>
              <a:rPr lang="ru" sz="2000" dirty="0" smtClean="0"/>
              <a:t> pre-train </a:t>
            </a:r>
            <a:r>
              <a:rPr lang="en-US" sz="2000" dirty="0" smtClean="0"/>
              <a:t>stage</a:t>
            </a:r>
            <a:r>
              <a:rPr lang="ru" sz="2000" dirty="0" smtClean="0"/>
              <a:t>:</a:t>
            </a:r>
            <a:endParaRPr sz="20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2000" b="1" dirty="0"/>
              <a:t>MLM</a:t>
            </a:r>
            <a:r>
              <a:rPr lang="ru" sz="2000" dirty="0"/>
              <a:t> (Masked Language Modeling)</a:t>
            </a:r>
            <a:endParaRPr sz="20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2000" b="1" dirty="0"/>
              <a:t>NSP</a:t>
            </a:r>
            <a:r>
              <a:rPr lang="ru" sz="2000" dirty="0"/>
              <a:t> (Next Sentence Prediction)*</a:t>
            </a:r>
            <a:endParaRPr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49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6250" y="1198095"/>
            <a:ext cx="8662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v(word_i)[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j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]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count(co-occurrences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word_i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word_j)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250" y="1917365"/>
            <a:ext cx="400488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Example: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v(word)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[12,1,2,0,5,...]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43998" y="3552523"/>
            <a:ext cx="1815464" cy="66928"/>
            <a:chOff x="3636112" y="3582977"/>
            <a:chExt cx="1815464" cy="41275"/>
          </a:xfrm>
        </p:grpSpPr>
        <p:sp>
          <p:nvSpPr>
            <p:cNvPr id="6" name="object 6"/>
            <p:cNvSpPr/>
            <p:nvPr/>
          </p:nvSpPr>
          <p:spPr>
            <a:xfrm>
              <a:off x="3640875" y="3603472"/>
              <a:ext cx="1762760" cy="1905"/>
            </a:xfrm>
            <a:custGeom>
              <a:avLst/>
              <a:gdLst/>
              <a:ahLst/>
              <a:cxnLst/>
              <a:rect l="l" t="t" r="r" b="b"/>
              <a:pathLst>
                <a:path w="1762760" h="1904">
                  <a:moveTo>
                    <a:pt x="0" y="1452"/>
                  </a:moveTo>
                  <a:lnTo>
                    <a:pt x="17626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7" name="object 7"/>
            <p:cNvSpPr/>
            <p:nvPr/>
          </p:nvSpPr>
          <p:spPr>
            <a:xfrm>
              <a:off x="5403512" y="358773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25" y="31465"/>
                  </a:moveTo>
                  <a:lnTo>
                    <a:pt x="0" y="0"/>
                  </a:lnTo>
                  <a:lnTo>
                    <a:pt x="43238" y="15696"/>
                  </a:lnTo>
                  <a:lnTo>
                    <a:pt x="25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8" name="object 8"/>
            <p:cNvSpPr/>
            <p:nvPr/>
          </p:nvSpPr>
          <p:spPr>
            <a:xfrm>
              <a:off x="5403512" y="358773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25" y="31465"/>
                  </a:moveTo>
                  <a:lnTo>
                    <a:pt x="43238" y="15696"/>
                  </a:lnTo>
                  <a:lnTo>
                    <a:pt x="0" y="0"/>
                  </a:lnTo>
                  <a:lnTo>
                    <a:pt x="25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12529" y="2855515"/>
            <a:ext cx="2078403" cy="131574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180"/>
              </a:spcBef>
            </a:pPr>
            <a:r>
              <a:rPr sz="2800" spc="-10" dirty="0">
                <a:latin typeface="Arial"/>
                <a:cs typeface="Arial"/>
              </a:rPr>
              <a:t>Dimensional reduction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24639" y="3291533"/>
            <a:ext cx="178356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v(word)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=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03212" y="1634464"/>
            <a:ext cx="430887" cy="3466863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vert270" wrap="square" lIns="0" tIns="120014" rIns="0" bIns="0" rtlCol="0">
            <a:spAutoFit/>
          </a:bodyPr>
          <a:lstStyle/>
          <a:p>
            <a:pPr marL="373380">
              <a:lnSpc>
                <a:spcPct val="100000"/>
              </a:lnSpc>
              <a:spcBef>
                <a:spcPts val="944"/>
              </a:spcBef>
            </a:pPr>
            <a:r>
              <a:rPr sz="2800" dirty="0">
                <a:latin typeface="Arial"/>
                <a:cs typeface="Arial"/>
              </a:rPr>
              <a:t>[12,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1,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2,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0,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5,…]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9362" y="2421957"/>
            <a:ext cx="430887" cy="232806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vert270" wrap="square" lIns="0" tIns="12509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985"/>
              </a:spcBef>
            </a:pPr>
            <a:r>
              <a:rPr sz="2800" dirty="0">
                <a:latin typeface="Arial"/>
                <a:cs typeface="Arial"/>
              </a:rPr>
              <a:t>[5,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5,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4,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3,…]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2"/>
          <p:cNvSpPr txBox="1">
            <a:spLocks noGrp="1"/>
          </p:cNvSpPr>
          <p:nvPr>
            <p:ph type="title"/>
          </p:nvPr>
        </p:nvSpPr>
        <p:spPr>
          <a:xfrm>
            <a:off x="267095" y="89210"/>
            <a:ext cx="8520600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Recall:</a:t>
            </a:r>
            <a:r>
              <a:rPr sz="4400" spc="-80" dirty="0"/>
              <a:t> </a:t>
            </a:r>
            <a:r>
              <a:rPr lang="en-US" sz="4400" spc="-25" dirty="0" smtClean="0"/>
              <a:t>context embedding</a:t>
            </a:r>
            <a:endParaRPr sz="4400" spc="-10" dirty="0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3463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231845" y="103054"/>
            <a:ext cx="8841110" cy="91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How to choose masking for </a:t>
            </a:r>
            <a:r>
              <a:rPr lang="ru" sz="4400" dirty="0" smtClean="0"/>
              <a:t>MLM</a:t>
            </a:r>
            <a:r>
              <a:rPr lang="ru" sz="4400" dirty="0"/>
              <a:t>?</a:t>
            </a:r>
            <a:endParaRPr sz="4400" dirty="0"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231845" y="1111850"/>
            <a:ext cx="4743520" cy="3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Details</a:t>
            </a:r>
            <a:r>
              <a:rPr lang="ru" dirty="0" smtClean="0"/>
              <a:t>:</a:t>
            </a:r>
            <a:endParaRPr dirty="0"/>
          </a:p>
          <a:p>
            <a:pPr marL="457200" lvl="0" indent="-334327" algn="just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dirty="0" smtClean="0"/>
              <a:t>Randomly choose </a:t>
            </a:r>
            <a:r>
              <a:rPr lang="ru" dirty="0" smtClean="0"/>
              <a:t>15</a:t>
            </a:r>
            <a:r>
              <a:rPr lang="ru" dirty="0"/>
              <a:t>% </a:t>
            </a:r>
            <a:r>
              <a:rPr lang="en-US" dirty="0" smtClean="0"/>
              <a:t>from </a:t>
            </a:r>
            <a:r>
              <a:rPr lang="en-US" dirty="0" smtClean="0"/>
              <a:t>sentence tokens</a:t>
            </a:r>
            <a:endParaRPr dirty="0" smtClean="0"/>
          </a:p>
          <a:p>
            <a:pPr marL="914400" lvl="1" indent="-310832" algn="just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 dirty="0" smtClean="0"/>
              <a:t>80% </a:t>
            </a:r>
            <a:r>
              <a:rPr lang="en-US" dirty="0" smtClean="0"/>
              <a:t>change to </a:t>
            </a:r>
            <a:r>
              <a:rPr lang="ru" dirty="0" smtClean="0"/>
              <a:t>[MASK]</a:t>
            </a:r>
            <a:endParaRPr dirty="0" smtClean="0"/>
          </a:p>
          <a:p>
            <a:pPr marL="914400" lvl="1" indent="-310832" algn="just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 dirty="0" smtClean="0"/>
              <a:t>10</a:t>
            </a:r>
            <a:r>
              <a:rPr lang="ru" dirty="0"/>
              <a:t>% </a:t>
            </a:r>
            <a:r>
              <a:rPr lang="en-US" dirty="0" smtClean="0"/>
              <a:t>change to random token from vocabulary</a:t>
            </a:r>
            <a:endParaRPr dirty="0"/>
          </a:p>
          <a:p>
            <a:pPr marL="914400" lvl="1" indent="-310832" algn="just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 dirty="0"/>
              <a:t>10% </a:t>
            </a:r>
            <a:r>
              <a:rPr lang="en-US" dirty="0" smtClean="0"/>
              <a:t>don’t change</a:t>
            </a:r>
            <a:r>
              <a:rPr lang="en-US" dirty="0" smtClean="0"/>
              <a:t> </a:t>
            </a:r>
            <a:r>
              <a:rPr lang="ru" dirty="0" smtClean="0"/>
              <a:t>(</a:t>
            </a:r>
            <a:r>
              <a:rPr lang="en-US" dirty="0" smtClean="0"/>
              <a:t>and stil</a:t>
            </a:r>
            <a:r>
              <a:rPr lang="en-US" dirty="0" smtClean="0"/>
              <a:t>l train to predict it</a:t>
            </a:r>
            <a:r>
              <a:rPr lang="ru" dirty="0" smtClean="0"/>
              <a:t>)</a:t>
            </a: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 smtClean="0"/>
              <a:t>We want to get good representation for all tokens and not only </a:t>
            </a:r>
            <a:r>
              <a:rPr lang="ru" dirty="0" smtClean="0"/>
              <a:t>[MASK</a:t>
            </a:r>
            <a:r>
              <a:rPr lang="ru" dirty="0"/>
              <a:t>]. </a:t>
            </a: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smtClean="0"/>
              <a:t>On</a:t>
            </a:r>
            <a:r>
              <a:rPr lang="ru" dirty="0" smtClean="0"/>
              <a:t> </a:t>
            </a:r>
            <a:r>
              <a:rPr lang="ru" dirty="0"/>
              <a:t>fine-tuning </a:t>
            </a:r>
            <a:r>
              <a:rPr lang="en-US" dirty="0" smtClean="0"/>
              <a:t>stage</a:t>
            </a:r>
            <a:r>
              <a:rPr lang="ru" dirty="0" smtClean="0"/>
              <a:t> </a:t>
            </a:r>
            <a:r>
              <a:rPr lang="en-US" dirty="0" smtClean="0"/>
              <a:t>model won’t have </a:t>
            </a:r>
            <a:r>
              <a:rPr lang="ru" dirty="0" smtClean="0"/>
              <a:t>[MASK</a:t>
            </a:r>
            <a:r>
              <a:rPr lang="ru" dirty="0"/>
              <a:t>]!</a:t>
            </a:r>
            <a:endParaRPr dirty="0"/>
          </a:p>
        </p:txBody>
      </p:sp>
      <p:sp>
        <p:nvSpPr>
          <p:cNvPr id="170" name="Google Shape;170;p24"/>
          <p:cNvSpPr txBox="1"/>
          <p:nvPr/>
        </p:nvSpPr>
        <p:spPr>
          <a:xfrm>
            <a:off x="311700" y="4650200"/>
            <a:ext cx="51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i="1" u="sng">
                <a:solidFill>
                  <a:schemeClr val="hlink"/>
                </a:solidFill>
                <a:hlinkClick r:id="rId3"/>
              </a:rPr>
              <a:t>https://arxiv.org/pdf/1810.04805.pdf</a:t>
            </a:r>
            <a:endParaRPr sz="1000" i="1"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365" y="1646237"/>
            <a:ext cx="3896000" cy="237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50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311700" y="288908"/>
            <a:ext cx="8520600" cy="744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 smtClean="0"/>
              <a:t>BERT</a:t>
            </a:r>
            <a:r>
              <a:rPr lang="en-US" sz="4400" dirty="0"/>
              <a:t> </a:t>
            </a:r>
            <a:r>
              <a:rPr lang="en-US" sz="4400" dirty="0" smtClean="0"/>
              <a:t>has 3 types of embeddings</a:t>
            </a:r>
            <a:endParaRPr sz="4400" dirty="0"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74" y="1165497"/>
            <a:ext cx="8493472" cy="3196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311700" y="4493875"/>
            <a:ext cx="51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i="1" u="sng">
                <a:solidFill>
                  <a:schemeClr val="hlink"/>
                </a:solidFill>
                <a:hlinkClick r:id="rId4"/>
              </a:rPr>
              <a:t>https://arxiv.org/pdf/1810.04805.pdf</a:t>
            </a:r>
            <a:endParaRPr sz="1000" i="1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51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246151"/>
            <a:ext cx="8520600" cy="707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More details</a:t>
            </a:r>
            <a:endParaRPr sz="4400" dirty="0"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311700" y="1091871"/>
            <a:ext cx="4646876" cy="3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000" dirty="0" smtClean="0"/>
              <a:t>2 configurations</a:t>
            </a:r>
            <a:r>
              <a:rPr lang="ru" sz="2000" dirty="0" smtClean="0"/>
              <a:t>:</a:t>
            </a:r>
            <a:endParaRPr sz="2000" dirty="0"/>
          </a:p>
          <a:p>
            <a:pPr marL="914400" lvl="1" indent="-311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ru" sz="1600" dirty="0"/>
              <a:t>BERT-base: L=12, H=768, A=12, Total Parameters=110M</a:t>
            </a:r>
            <a:endParaRPr sz="1600" dirty="0"/>
          </a:p>
          <a:p>
            <a:pPr marL="914400" lvl="1" indent="-311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ru" sz="1600" dirty="0"/>
              <a:t>BERT-large: L=24, H=1024, A=16, Total Parameters=340M</a:t>
            </a:r>
            <a:endParaRPr sz="1600" dirty="0"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000" dirty="0" smtClean="0"/>
              <a:t>Data</a:t>
            </a:r>
            <a:r>
              <a:rPr lang="ru" sz="2000" dirty="0" smtClean="0"/>
              <a:t>:</a:t>
            </a:r>
            <a:endParaRPr sz="2000" dirty="0"/>
          </a:p>
          <a:p>
            <a:pPr marL="914400" lvl="1" indent="-311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ru" sz="1600" dirty="0"/>
              <a:t>BookCorpus (800 млн. слов)</a:t>
            </a:r>
            <a:endParaRPr sz="1600" dirty="0"/>
          </a:p>
          <a:p>
            <a:pPr marL="914400" lvl="1" indent="-311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ru" sz="1600" dirty="0"/>
              <a:t>English Wikipedia (2,5 млн. слов)</a:t>
            </a:r>
            <a:endParaRPr sz="1600" dirty="0"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000" dirty="0" smtClean="0"/>
              <a:t>Max sentence length </a:t>
            </a:r>
            <a:r>
              <a:rPr lang="ru" sz="2000" dirty="0" smtClean="0"/>
              <a:t>— </a:t>
            </a:r>
            <a:r>
              <a:rPr lang="ru" sz="2000" dirty="0"/>
              <a:t>512 </a:t>
            </a:r>
            <a:r>
              <a:rPr lang="en-US" sz="2000" dirty="0" smtClean="0"/>
              <a:t>tokens</a:t>
            </a:r>
            <a:endParaRPr sz="2000" dirty="0"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2000" dirty="0"/>
              <a:t>“Pretrain once, finetune many times”</a:t>
            </a:r>
            <a:endParaRPr sz="2000" dirty="0"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l="51855" r="21639"/>
          <a:stretch/>
        </p:blipFill>
        <p:spPr>
          <a:xfrm>
            <a:off x="6705600" y="543495"/>
            <a:ext cx="2297685" cy="368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l="13976" r="64645"/>
          <a:stretch/>
        </p:blipFill>
        <p:spPr>
          <a:xfrm>
            <a:off x="4780315" y="246151"/>
            <a:ext cx="1925285" cy="3845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5646075" y="4230175"/>
            <a:ext cx="294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i="1" u="sng">
                <a:solidFill>
                  <a:schemeClr val="hlink"/>
                </a:solidFill>
                <a:hlinkClick r:id="rId4"/>
              </a:rPr>
              <a:t>https://iq.opengenus.org/bert-base-vs-bert-large/</a:t>
            </a:r>
            <a:endParaRPr sz="1000" i="1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52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148980" y="171485"/>
            <a:ext cx="8765393" cy="1426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/>
              <a:t>BERT — </a:t>
            </a:r>
            <a:r>
              <a:rPr lang="en-US" sz="4400" dirty="0" smtClean="0"/>
              <a:t>general</a:t>
            </a:r>
            <a:r>
              <a:rPr lang="ru" sz="4400" dirty="0" smtClean="0"/>
              <a:t> </a:t>
            </a:r>
            <a:r>
              <a:rPr lang="en-US" sz="4400" dirty="0" smtClean="0"/>
              <a:t>framework</a:t>
            </a:r>
            <a:r>
              <a:rPr lang="ru" sz="4400" dirty="0" smtClean="0"/>
              <a:t> </a:t>
            </a:r>
            <a:r>
              <a:rPr lang="en-US" sz="4400" dirty="0" smtClean="0"/>
              <a:t>for solving most of </a:t>
            </a:r>
            <a:r>
              <a:rPr lang="ru" sz="4400" dirty="0" smtClean="0"/>
              <a:t>NLU </a:t>
            </a:r>
            <a:r>
              <a:rPr lang="en-US" sz="4400" dirty="0" smtClean="0"/>
              <a:t>problems</a:t>
            </a:r>
            <a:endParaRPr sz="4400" dirty="0"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51711"/>
          <a:stretch/>
        </p:blipFill>
        <p:spPr>
          <a:xfrm>
            <a:off x="148980" y="1694698"/>
            <a:ext cx="4464045" cy="246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t="48285" b="5823"/>
          <a:stretch/>
        </p:blipFill>
        <p:spPr>
          <a:xfrm>
            <a:off x="4613024" y="1804650"/>
            <a:ext cx="4434331" cy="235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311700" y="4493875"/>
            <a:ext cx="2171305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i="1" u="sng">
                <a:solidFill>
                  <a:schemeClr val="hlink"/>
                </a:solidFill>
                <a:hlinkClick r:id="rId4"/>
              </a:rPr>
              <a:t>https://arxiv.org/pdf/1810.04805.pdf</a:t>
            </a:r>
            <a:endParaRPr sz="1000" i="1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53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311700" y="324668"/>
            <a:ext cx="8520600" cy="841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Results</a:t>
            </a:r>
            <a:endParaRPr sz="4400" dirty="0"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311700" y="1211688"/>
            <a:ext cx="85206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Better performance on GLUE compared to GPT</a:t>
            </a:r>
            <a:endParaRPr dirty="0"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99142"/>
            <a:ext cx="8520600" cy="196996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311700" y="4493875"/>
            <a:ext cx="51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u="sng">
                <a:solidFill>
                  <a:schemeClr val="hlink"/>
                </a:solidFill>
                <a:hlinkClick r:id="rId4"/>
              </a:rPr>
              <a:t>https://arxiv.org/pdf/1810.04805.pdf</a:t>
            </a:r>
            <a:endParaRPr sz="1200" i="1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54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311700" y="324668"/>
            <a:ext cx="8520600" cy="841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What does it look at</a:t>
            </a:r>
            <a:r>
              <a:rPr lang="en-US" sz="4400" dirty="0" smtClean="0"/>
              <a:t>?</a:t>
            </a:r>
            <a:endParaRPr sz="4400" dirty="0"/>
          </a:p>
        </p:txBody>
      </p:sp>
      <p:sp>
        <p:nvSpPr>
          <p:cNvPr id="203" name="Google Shape;203;p28"/>
          <p:cNvSpPr txBox="1"/>
          <p:nvPr/>
        </p:nvSpPr>
        <p:spPr>
          <a:xfrm>
            <a:off x="311700" y="4493875"/>
            <a:ext cx="512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fi-FI" sz="1200" i="1" dirty="0">
                <a:hlinkClick r:id="rId3"/>
              </a:rPr>
              <a:t>https://</a:t>
            </a:r>
            <a:r>
              <a:rPr lang="fi-FI" sz="1200" i="1" dirty="0" smtClean="0">
                <a:hlinkClick r:id="rId3"/>
              </a:rPr>
              <a:t>arxiv.org/pdf/1906.04341v1</a:t>
            </a:r>
            <a:r>
              <a:rPr lang="fi-FI" sz="1200" i="1" dirty="0"/>
              <a:t> </a:t>
            </a:r>
            <a:endParaRPr lang="fi-FI" sz="1200" i="1" dirty="0" smtClean="0"/>
          </a:p>
        </p:txBody>
      </p:sp>
      <p:pic>
        <p:nvPicPr>
          <p:cNvPr id="6146" name="Picture 2" descr="Aspects of language captured by BERT – DAIR.A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65749"/>
            <a:ext cx="8320309" cy="332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952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16" y="0"/>
            <a:ext cx="5671039" cy="5143500"/>
          </a:xfrm>
          <a:prstGeom prst="rect">
            <a:avLst/>
          </a:prstGeom>
        </p:spPr>
      </p:pic>
      <p:sp>
        <p:nvSpPr>
          <p:cNvPr id="7" name="Google Shape;203;p28"/>
          <p:cNvSpPr txBox="1"/>
          <p:nvPr/>
        </p:nvSpPr>
        <p:spPr>
          <a:xfrm>
            <a:off x="0" y="4774198"/>
            <a:ext cx="512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fi-FI" sz="1200" i="1" dirty="0">
                <a:hlinkClick r:id="rId4"/>
              </a:rPr>
              <a:t>https://</a:t>
            </a:r>
            <a:r>
              <a:rPr lang="fi-FI" sz="1200" i="1" dirty="0" smtClean="0">
                <a:hlinkClick r:id="rId4"/>
              </a:rPr>
              <a:t>arxiv.org/pdf/1906.04341v1</a:t>
            </a:r>
            <a:r>
              <a:rPr lang="fi-FI" sz="1200" i="1" dirty="0"/>
              <a:t> </a:t>
            </a:r>
            <a:endParaRPr lang="fi-FI" sz="1200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523555" y="304800"/>
            <a:ext cx="1449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We haven’t been training for this!</a:t>
            </a:r>
            <a:endParaRPr lang="en-US" sz="18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8438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229617"/>
            <a:ext cx="8520600" cy="81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What was after</a:t>
            </a:r>
            <a:r>
              <a:rPr lang="ru" sz="4400" dirty="0" smtClean="0"/>
              <a:t> </a:t>
            </a:r>
            <a:r>
              <a:rPr lang="ru" sz="4400" dirty="0"/>
              <a:t>BERT?</a:t>
            </a:r>
            <a:endParaRPr sz="4400" dirty="0"/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1"/>
          </p:nvPr>
        </p:nvSpPr>
        <p:spPr>
          <a:xfrm>
            <a:off x="311700" y="1048397"/>
            <a:ext cx="4737368" cy="3687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There are a lot of extensions and improvements of </a:t>
            </a:r>
            <a:r>
              <a:rPr lang="ru" sz="2400" dirty="0" smtClean="0"/>
              <a:t>BERT</a:t>
            </a:r>
            <a:r>
              <a:rPr lang="ru" sz="2400" dirty="0"/>
              <a:t>:</a:t>
            </a:r>
            <a:endParaRPr sz="2400" dirty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 sz="2400" dirty="0"/>
              <a:t>RoBERTa</a:t>
            </a:r>
            <a:endParaRPr sz="2400"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2400" dirty="0"/>
              <a:t>DeBERTa</a:t>
            </a:r>
            <a:endParaRPr sz="2400"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2400" dirty="0"/>
              <a:t>DistilBERT</a:t>
            </a:r>
            <a:endParaRPr sz="2400"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2400" dirty="0"/>
              <a:t>ALBERT</a:t>
            </a:r>
            <a:endParaRPr sz="2400"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2400" dirty="0"/>
              <a:t>ELECTRA</a:t>
            </a:r>
            <a:endParaRPr sz="2400"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2400" dirty="0"/>
              <a:t>…</a:t>
            </a:r>
            <a:endParaRPr sz="2400" dirty="0"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789" y="1152475"/>
            <a:ext cx="3341790" cy="30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5497984" y="4282214"/>
            <a:ext cx="288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i="1" u="sng" dirty="0">
                <a:solidFill>
                  <a:schemeClr val="hlink"/>
                </a:solidFill>
                <a:hlinkClick r:id="rId4"/>
              </a:rPr>
              <a:t>https://www.scaler.com/topics/nlp/bert-variants/</a:t>
            </a:r>
            <a:endParaRPr sz="1000" i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57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229617"/>
            <a:ext cx="8520600" cy="81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What was after</a:t>
            </a:r>
            <a:r>
              <a:rPr lang="ru" sz="4400" dirty="0" smtClean="0"/>
              <a:t> </a:t>
            </a:r>
            <a:r>
              <a:rPr lang="ru" sz="4400" dirty="0"/>
              <a:t>BERT?</a:t>
            </a:r>
            <a:endParaRPr sz="4400" dirty="0"/>
          </a:p>
        </p:txBody>
      </p:sp>
      <p:pic>
        <p:nvPicPr>
          <p:cNvPr id="9218" name="Picture 2" descr="10 Things You Need to Know About BERT and the Transformer Architecture That  Are Reshaping the AI Landsc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74" y="1048397"/>
            <a:ext cx="7174451" cy="40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0842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229617"/>
            <a:ext cx="8520600" cy="81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Let’s code QA on Wikipedia!</a:t>
            </a:r>
            <a:endParaRPr sz="4400" dirty="0"/>
          </a:p>
        </p:txBody>
      </p:sp>
      <p:pic>
        <p:nvPicPr>
          <p:cNvPr id="1028" name="Picture 4" descr="https://qa.fastforwardlabs.com/images/copied_from_nb/my_icons/QAwork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03" y="1048397"/>
            <a:ext cx="7241393" cy="39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856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7095" y="1639766"/>
            <a:ext cx="7925334" cy="24878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Problems:</a:t>
            </a:r>
            <a:endParaRPr sz="2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89"/>
              </a:spcBef>
              <a:buChar char="●"/>
              <a:tabLst>
                <a:tab pos="469265" algn="l"/>
              </a:tabLst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rare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words</a:t>
            </a:r>
            <a:endParaRPr sz="2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huge</a:t>
            </a:r>
            <a:r>
              <a:rPr sz="28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computational</a:t>
            </a:r>
            <a:r>
              <a:rPr sz="2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endParaRPr sz="2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when</a:t>
            </a:r>
            <a:r>
              <a:rPr sz="2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change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dataset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need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recompute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everything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267095" y="89210"/>
            <a:ext cx="8520600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Recall:</a:t>
            </a:r>
            <a:r>
              <a:rPr sz="4400" spc="-80" dirty="0"/>
              <a:t> </a:t>
            </a:r>
            <a:r>
              <a:rPr lang="en-US" sz="4400" spc="-25" dirty="0" smtClean="0"/>
              <a:t>context embedding</a:t>
            </a:r>
            <a:endParaRPr sz="4400" spc="-1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55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put format for 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49" y="810503"/>
            <a:ext cx="7226502" cy="413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229617"/>
            <a:ext cx="8520600" cy="81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Input</a:t>
            </a:r>
            <a:endParaRPr sz="4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2750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229617"/>
            <a:ext cx="8520600" cy="81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Start</a:t>
            </a:r>
            <a:endParaRPr sz="4400" dirty="0"/>
          </a:p>
        </p:txBody>
      </p:sp>
      <p:pic>
        <p:nvPicPr>
          <p:cNvPr id="4098" name="Picture 2" descr="Start token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03" y="58631"/>
            <a:ext cx="6605304" cy="503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61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567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229617"/>
            <a:ext cx="8520600" cy="81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End</a:t>
            </a:r>
            <a:endParaRPr sz="4400" dirty="0"/>
          </a:p>
        </p:txBody>
      </p:sp>
      <p:pic>
        <p:nvPicPr>
          <p:cNvPr id="5122" name="Picture 2" descr="End token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121" y="33743"/>
            <a:ext cx="5109757" cy="510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964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229617"/>
            <a:ext cx="8520600" cy="81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Details</a:t>
            </a:r>
            <a:endParaRPr sz="4400" dirty="0"/>
          </a:p>
        </p:txBody>
      </p:sp>
      <p:sp>
        <p:nvSpPr>
          <p:cNvPr id="4" name="Google Shape;209;p29"/>
          <p:cNvSpPr txBox="1">
            <a:spLocks noGrp="1"/>
          </p:cNvSpPr>
          <p:nvPr>
            <p:ph type="body" idx="1"/>
          </p:nvPr>
        </p:nvSpPr>
        <p:spPr>
          <a:xfrm>
            <a:off x="311700" y="1048397"/>
            <a:ext cx="7025802" cy="3687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smtClean="0"/>
              <a:t>Model accepts only 520 at once, so split article into chunks</a:t>
            </a: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smtClean="0"/>
              <a:t>torch.argmax() to select best chunk</a:t>
            </a: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smtClean="0"/>
              <a:t>Select start and end tokens with largest logits</a:t>
            </a: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endParaRPr lang="en-US" sz="2400" dirty="0" smtClean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endParaRPr lang="en-US" sz="2400" dirty="0" smtClean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endParaRPr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63</a:t>
            </a:fld>
            <a:endParaRPr lang="ru"/>
          </a:p>
        </p:txBody>
      </p:sp>
      <p:sp>
        <p:nvSpPr>
          <p:cNvPr id="5" name="TextBox 4"/>
          <p:cNvSpPr txBox="1"/>
          <p:nvPr/>
        </p:nvSpPr>
        <p:spPr>
          <a:xfrm>
            <a:off x="111513" y="4729212"/>
            <a:ext cx="8065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smtClean="0">
                <a:hlinkClick r:id="rId3"/>
              </a:rPr>
              <a:t>qa.fastforwardlabs.com/pytorch/hugging%20face/wikipedia/bert/transformers/2020/05/19/Getting_Started_with_QA.html</a:t>
            </a:r>
            <a:r>
              <a:rPr lang="en-US" sz="1100" dirty="0" smtClean="0"/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488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229617"/>
            <a:ext cx="8520600" cy="81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Details</a:t>
            </a:r>
            <a:endParaRPr sz="4400" dirty="0"/>
          </a:p>
        </p:txBody>
      </p:sp>
      <p:sp>
        <p:nvSpPr>
          <p:cNvPr id="4" name="Google Shape;209;p29"/>
          <p:cNvSpPr txBox="1">
            <a:spLocks noGrp="1"/>
          </p:cNvSpPr>
          <p:nvPr>
            <p:ph type="body" idx="1"/>
          </p:nvPr>
        </p:nvSpPr>
        <p:spPr>
          <a:xfrm>
            <a:off x="311700" y="1048397"/>
            <a:ext cx="7025802" cy="3687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smtClean="0"/>
              <a:t>Model accepts only 520 at once, so split article into chunks</a:t>
            </a: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smtClean="0"/>
              <a:t>torch.argmax() to select best chunk</a:t>
            </a: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endParaRPr lang="en-US" sz="2400" dirty="0" smtClean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endParaRPr lang="en-US" sz="2400" dirty="0" smtClean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endParaRPr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11700" y="2891974"/>
            <a:ext cx="86018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en-US" sz="2400" spc="-10" dirty="0">
                <a:solidFill>
                  <a:srgbClr val="FF0000"/>
                </a:solidFill>
              </a:rPr>
              <a:t>Problems</a:t>
            </a:r>
            <a:r>
              <a:rPr lang="en-US" sz="2400" spc="-10" dirty="0" smtClean="0">
                <a:solidFill>
                  <a:srgbClr val="FF0000"/>
                </a:solidFill>
              </a:rPr>
              <a:t>:</a:t>
            </a:r>
          </a:p>
          <a:p>
            <a:pPr marL="469265" indent="-366395"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lang="en-US" sz="2400" dirty="0" smtClean="0">
                <a:solidFill>
                  <a:srgbClr val="FF0000"/>
                </a:solidFill>
              </a:rPr>
              <a:t>Answer depends on the selected article</a:t>
            </a:r>
          </a:p>
          <a:p>
            <a:pPr marL="469265" indent="-366395"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lang="en-US" sz="2400" dirty="0" smtClean="0">
                <a:solidFill>
                  <a:srgbClr val="FF0000"/>
                </a:solidFill>
              </a:rPr>
              <a:t>What if there is no answer in the article?</a:t>
            </a:r>
          </a:p>
          <a:p>
            <a:pPr marL="469265" indent="-366395"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lang="en-US" sz="2400" dirty="0" smtClean="0">
                <a:solidFill>
                  <a:srgbClr val="FF0000"/>
                </a:solidFill>
              </a:rPr>
              <a:t>Chunking method could split sentence in wrong place</a:t>
            </a:r>
          </a:p>
          <a:p>
            <a:pPr marL="469265" indent="-366395"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lang="en-US" sz="2400" dirty="0" smtClean="0">
                <a:solidFill>
                  <a:srgbClr val="FF0000"/>
                </a:solidFill>
              </a:rPr>
              <a:t>Questions that don’t have answer?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1116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229617"/>
            <a:ext cx="8520600" cy="81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Can we do better?</a:t>
            </a:r>
            <a:endParaRPr sz="4400" dirty="0"/>
          </a:p>
        </p:txBody>
      </p:sp>
      <p:sp>
        <p:nvSpPr>
          <p:cNvPr id="4" name="Google Shape;209;p29"/>
          <p:cNvSpPr txBox="1">
            <a:spLocks noGrp="1"/>
          </p:cNvSpPr>
          <p:nvPr>
            <p:ph type="body" idx="1"/>
          </p:nvPr>
        </p:nvSpPr>
        <p:spPr>
          <a:xfrm>
            <a:off x="311700" y="1048397"/>
            <a:ext cx="7025802" cy="3687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1200"/>
              </a:spcBef>
              <a:buFont typeface="Arial"/>
              <a:buAutoNum type="arabicPeriod"/>
            </a:pPr>
            <a:r>
              <a:rPr lang="en-US" sz="2400" dirty="0" smtClean="0"/>
              <a:t>Use SQuAD2.0 dev set</a:t>
            </a:r>
          </a:p>
          <a:p>
            <a:pPr algn="just">
              <a:spcBef>
                <a:spcPts val="1200"/>
              </a:spcBef>
              <a:buFont typeface="Arial"/>
              <a:buAutoNum type="arabicPeriod"/>
            </a:pPr>
            <a:r>
              <a:rPr lang="en-US" sz="2400" dirty="0" smtClean="0"/>
              <a:t>Generate more robust predictions</a:t>
            </a: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smtClean="0"/>
              <a:t>Choose start and end tokens wisely</a:t>
            </a: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smtClean="0"/>
              <a:t>Use null threshold</a:t>
            </a: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smtClean="0"/>
              <a:t>Return probability of the answer</a:t>
            </a:r>
          </a:p>
          <a:p>
            <a:pPr marL="457200" lvl="0" indent="-342900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smtClean="0"/>
              <a:t>…</a:t>
            </a: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endParaRPr lang="en-US" sz="2400" dirty="0" smtClean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endParaRPr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65</a:t>
            </a:fld>
            <a:endParaRPr lang="ru"/>
          </a:p>
        </p:txBody>
      </p:sp>
      <p:sp>
        <p:nvSpPr>
          <p:cNvPr id="5" name="TextBox 4"/>
          <p:cNvSpPr txBox="1"/>
          <p:nvPr/>
        </p:nvSpPr>
        <p:spPr>
          <a:xfrm>
            <a:off x="311700" y="4504718"/>
            <a:ext cx="7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qa.fastforwardlabs.com/no%20answer/null%20threshold/bert/distilbert/exact%20match/f1/robust%20predictions/2020/06/09/Evaluating_BERT_on_SQuAD.html#Using-the-null-threshold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5361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1597807" y="1740944"/>
            <a:ext cx="3866291" cy="133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smtClean="0"/>
              <a:t>Thanks!</a:t>
            </a:r>
            <a:endParaRPr sz="8000" dirty="0"/>
          </a:p>
        </p:txBody>
      </p:sp>
      <p:pic>
        <p:nvPicPr>
          <p:cNvPr id="11268" name="Picture 4" descr="Bert (Sesame Street) | Heroes Wiki | Fandom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37" y="1740944"/>
            <a:ext cx="2539843" cy="187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764862" y="1517987"/>
            <a:ext cx="1795780" cy="1753870"/>
            <a:chOff x="1764862" y="1517987"/>
            <a:chExt cx="1795780" cy="1753870"/>
          </a:xfrm>
        </p:grpSpPr>
        <p:sp>
          <p:nvSpPr>
            <p:cNvPr id="4" name="object 4"/>
            <p:cNvSpPr/>
            <p:nvPr/>
          </p:nvSpPr>
          <p:spPr>
            <a:xfrm>
              <a:off x="1779117" y="1542783"/>
              <a:ext cx="1767205" cy="1704339"/>
            </a:xfrm>
            <a:custGeom>
              <a:avLst/>
              <a:gdLst/>
              <a:ahLst/>
              <a:cxnLst/>
              <a:rect l="l" t="t" r="r" b="b"/>
              <a:pathLst>
                <a:path w="1767204" h="1704339">
                  <a:moveTo>
                    <a:pt x="541553" y="126326"/>
                  </a:moveTo>
                  <a:lnTo>
                    <a:pt x="0" y="126326"/>
                  </a:lnTo>
                  <a:lnTo>
                    <a:pt x="0" y="1703997"/>
                  </a:lnTo>
                  <a:lnTo>
                    <a:pt x="541553" y="1703997"/>
                  </a:lnTo>
                  <a:lnTo>
                    <a:pt x="541553" y="126326"/>
                  </a:lnTo>
                  <a:close/>
                </a:path>
                <a:path w="1767204" h="1704339">
                  <a:moveTo>
                    <a:pt x="541553" y="0"/>
                  </a:moveTo>
                  <a:lnTo>
                    <a:pt x="0" y="0"/>
                  </a:lnTo>
                  <a:lnTo>
                    <a:pt x="0" y="10528"/>
                  </a:lnTo>
                  <a:lnTo>
                    <a:pt x="541553" y="10528"/>
                  </a:lnTo>
                  <a:lnTo>
                    <a:pt x="541553" y="0"/>
                  </a:lnTo>
                  <a:close/>
                </a:path>
                <a:path w="1767204" h="1704339">
                  <a:moveTo>
                    <a:pt x="1767001" y="126326"/>
                  </a:moveTo>
                  <a:lnTo>
                    <a:pt x="662749" y="126326"/>
                  </a:lnTo>
                  <a:lnTo>
                    <a:pt x="662749" y="1703997"/>
                  </a:lnTo>
                  <a:lnTo>
                    <a:pt x="1767001" y="1703997"/>
                  </a:lnTo>
                  <a:lnTo>
                    <a:pt x="1767001" y="126326"/>
                  </a:lnTo>
                  <a:close/>
                </a:path>
                <a:path w="1767204" h="1704339">
                  <a:moveTo>
                    <a:pt x="1767001" y="0"/>
                  </a:moveTo>
                  <a:lnTo>
                    <a:pt x="662749" y="0"/>
                  </a:lnTo>
                  <a:lnTo>
                    <a:pt x="662749" y="10528"/>
                  </a:lnTo>
                  <a:lnTo>
                    <a:pt x="1767001" y="10528"/>
                  </a:lnTo>
                  <a:lnTo>
                    <a:pt x="1767001" y="0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9124" y="1542774"/>
              <a:ext cx="1767205" cy="1704339"/>
            </a:xfrm>
            <a:custGeom>
              <a:avLst/>
              <a:gdLst/>
              <a:ahLst/>
              <a:cxnLst/>
              <a:rect l="l" t="t" r="r" b="b"/>
              <a:pathLst>
                <a:path w="1767204" h="1704339">
                  <a:moveTo>
                    <a:pt x="0" y="0"/>
                  </a:moveTo>
                  <a:lnTo>
                    <a:pt x="1766999" y="0"/>
                  </a:lnTo>
                  <a:lnTo>
                    <a:pt x="1766999" y="1703999"/>
                  </a:lnTo>
                  <a:lnTo>
                    <a:pt x="0" y="1703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79149" y="1553299"/>
              <a:ext cx="1767205" cy="116205"/>
            </a:xfrm>
            <a:custGeom>
              <a:avLst/>
              <a:gdLst/>
              <a:ahLst/>
              <a:cxnLst/>
              <a:rect l="l" t="t" r="r" b="b"/>
              <a:pathLst>
                <a:path w="1767204" h="116205">
                  <a:moveTo>
                    <a:pt x="1766999" y="115799"/>
                  </a:moveTo>
                  <a:lnTo>
                    <a:pt x="0" y="115799"/>
                  </a:lnTo>
                  <a:lnTo>
                    <a:pt x="0" y="0"/>
                  </a:lnTo>
                  <a:lnTo>
                    <a:pt x="1766999" y="0"/>
                  </a:lnTo>
                  <a:lnTo>
                    <a:pt x="1766999" y="115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79149" y="1553299"/>
              <a:ext cx="1767205" cy="116205"/>
            </a:xfrm>
            <a:custGeom>
              <a:avLst/>
              <a:gdLst/>
              <a:ahLst/>
              <a:cxnLst/>
              <a:rect l="l" t="t" r="r" b="b"/>
              <a:pathLst>
                <a:path w="1767204" h="116205">
                  <a:moveTo>
                    <a:pt x="0" y="0"/>
                  </a:moveTo>
                  <a:lnTo>
                    <a:pt x="1766999" y="0"/>
                  </a:lnTo>
                  <a:lnTo>
                    <a:pt x="1766999" y="115799"/>
                  </a:lnTo>
                  <a:lnTo>
                    <a:pt x="0" y="1157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20674" y="1532274"/>
              <a:ext cx="121285" cy="1725295"/>
            </a:xfrm>
            <a:custGeom>
              <a:avLst/>
              <a:gdLst/>
              <a:ahLst/>
              <a:cxnLst/>
              <a:rect l="l" t="t" r="r" b="b"/>
              <a:pathLst>
                <a:path w="121285" h="1725295">
                  <a:moveTo>
                    <a:pt x="121199" y="1724999"/>
                  </a:moveTo>
                  <a:lnTo>
                    <a:pt x="0" y="1724999"/>
                  </a:lnTo>
                  <a:lnTo>
                    <a:pt x="0" y="0"/>
                  </a:lnTo>
                  <a:lnTo>
                    <a:pt x="121199" y="0"/>
                  </a:lnTo>
                  <a:lnTo>
                    <a:pt x="121199" y="17249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20674" y="1532274"/>
              <a:ext cx="121285" cy="1725295"/>
            </a:xfrm>
            <a:custGeom>
              <a:avLst/>
              <a:gdLst/>
              <a:ahLst/>
              <a:cxnLst/>
              <a:rect l="l" t="t" r="r" b="b"/>
              <a:pathLst>
                <a:path w="121285" h="1725295">
                  <a:moveTo>
                    <a:pt x="0" y="1724999"/>
                  </a:moveTo>
                  <a:lnTo>
                    <a:pt x="0" y="0"/>
                  </a:lnTo>
                  <a:lnTo>
                    <a:pt x="121199" y="0"/>
                  </a:lnTo>
                  <a:lnTo>
                    <a:pt x="121199" y="1724999"/>
                  </a:lnTo>
                  <a:lnTo>
                    <a:pt x="0" y="172499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3350" y="1461563"/>
            <a:ext cx="805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document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17162" y="1595077"/>
            <a:ext cx="395605" cy="41275"/>
            <a:chOff x="1217162" y="1595077"/>
            <a:chExt cx="395605" cy="41275"/>
          </a:xfrm>
        </p:grpSpPr>
        <p:sp>
          <p:nvSpPr>
            <p:cNvPr id="12" name="object 12"/>
            <p:cNvSpPr/>
            <p:nvPr/>
          </p:nvSpPr>
          <p:spPr>
            <a:xfrm>
              <a:off x="1221925" y="1611200"/>
              <a:ext cx="342900" cy="4445"/>
            </a:xfrm>
            <a:custGeom>
              <a:avLst/>
              <a:gdLst/>
              <a:ahLst/>
              <a:cxnLst/>
              <a:rect l="l" t="t" r="r" b="b"/>
              <a:pathLst>
                <a:path w="342900" h="4444">
                  <a:moveTo>
                    <a:pt x="0" y="0"/>
                  </a:moveTo>
                  <a:lnTo>
                    <a:pt x="342754" y="437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64479" y="159983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2"/>
                  </a:moveTo>
                  <a:lnTo>
                    <a:pt x="401" y="0"/>
                  </a:lnTo>
                  <a:lnTo>
                    <a:pt x="43422" y="16282"/>
                  </a:lnTo>
                  <a:lnTo>
                    <a:pt x="0" y="3146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64479" y="159983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2"/>
                  </a:moveTo>
                  <a:lnTo>
                    <a:pt x="43422" y="16282"/>
                  </a:lnTo>
                  <a:lnTo>
                    <a:pt x="401" y="0"/>
                  </a:lnTo>
                  <a:lnTo>
                    <a:pt x="0" y="314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248480" y="3953005"/>
            <a:ext cx="224154" cy="410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20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58499" y="3467561"/>
            <a:ext cx="41275" cy="363855"/>
            <a:chOff x="2358499" y="3467561"/>
            <a:chExt cx="41275" cy="363855"/>
          </a:xfrm>
        </p:grpSpPr>
        <p:sp>
          <p:nvSpPr>
            <p:cNvPr id="17" name="object 17"/>
            <p:cNvSpPr/>
            <p:nvPr/>
          </p:nvSpPr>
          <p:spPr>
            <a:xfrm>
              <a:off x="2378994" y="3515548"/>
              <a:ext cx="2540" cy="311150"/>
            </a:xfrm>
            <a:custGeom>
              <a:avLst/>
              <a:gdLst/>
              <a:ahLst/>
              <a:cxnLst/>
              <a:rect l="l" t="t" r="r" b="b"/>
              <a:pathLst>
                <a:path w="2539" h="311150">
                  <a:moveTo>
                    <a:pt x="2280" y="31095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63261" y="34723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39"/>
                  </a:moveTo>
                  <a:lnTo>
                    <a:pt x="15415" y="0"/>
                  </a:lnTo>
                  <a:lnTo>
                    <a:pt x="31464" y="43108"/>
                  </a:lnTo>
                  <a:lnTo>
                    <a:pt x="0" y="433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3261" y="34723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108"/>
                  </a:moveTo>
                  <a:lnTo>
                    <a:pt x="15415" y="0"/>
                  </a:lnTo>
                  <a:lnTo>
                    <a:pt x="0" y="43339"/>
                  </a:lnTo>
                  <a:lnTo>
                    <a:pt x="31464" y="431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77050" y="1892662"/>
            <a:ext cx="39116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55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SVD</a:t>
            </a:r>
            <a:endParaRPr sz="1400">
              <a:latin typeface="Arial"/>
              <a:cs typeface="Arial"/>
            </a:endParaRPr>
          </a:p>
          <a:p>
            <a:pPr marL="64769">
              <a:lnSpc>
                <a:spcPts val="3575"/>
              </a:lnSpc>
            </a:pPr>
            <a:r>
              <a:rPr sz="3000" spc="-50" dirty="0">
                <a:latin typeface="Arial"/>
                <a:cs typeface="Arial"/>
              </a:rPr>
              <a:t>≈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57562" y="1497312"/>
            <a:ext cx="628650" cy="1765300"/>
            <a:chOff x="4457562" y="1497312"/>
            <a:chExt cx="628650" cy="1765300"/>
          </a:xfrm>
        </p:grpSpPr>
        <p:sp>
          <p:nvSpPr>
            <p:cNvPr id="22" name="object 22"/>
            <p:cNvSpPr/>
            <p:nvPr/>
          </p:nvSpPr>
          <p:spPr>
            <a:xfrm>
              <a:off x="4471847" y="1502079"/>
              <a:ext cx="600075" cy="1755775"/>
            </a:xfrm>
            <a:custGeom>
              <a:avLst/>
              <a:gdLst/>
              <a:ahLst/>
              <a:cxnLst/>
              <a:rect l="l" t="t" r="r" b="b"/>
              <a:pathLst>
                <a:path w="600075" h="1755775">
                  <a:moveTo>
                    <a:pt x="599694" y="224929"/>
                  </a:moveTo>
                  <a:lnTo>
                    <a:pt x="0" y="224929"/>
                  </a:lnTo>
                  <a:lnTo>
                    <a:pt x="0" y="1755305"/>
                  </a:lnTo>
                  <a:lnTo>
                    <a:pt x="599694" y="1755305"/>
                  </a:lnTo>
                  <a:lnTo>
                    <a:pt x="599694" y="224929"/>
                  </a:lnTo>
                  <a:close/>
                </a:path>
                <a:path w="600075" h="1755775">
                  <a:moveTo>
                    <a:pt x="599694" y="0"/>
                  </a:moveTo>
                  <a:lnTo>
                    <a:pt x="0" y="0"/>
                  </a:lnTo>
                  <a:lnTo>
                    <a:pt x="0" y="109131"/>
                  </a:lnTo>
                  <a:lnTo>
                    <a:pt x="599694" y="109131"/>
                  </a:lnTo>
                  <a:lnTo>
                    <a:pt x="599694" y="0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1849" y="1502074"/>
              <a:ext cx="600075" cy="1755775"/>
            </a:xfrm>
            <a:custGeom>
              <a:avLst/>
              <a:gdLst/>
              <a:ahLst/>
              <a:cxnLst/>
              <a:rect l="l" t="t" r="r" b="b"/>
              <a:pathLst>
                <a:path w="600075" h="1755775">
                  <a:moveTo>
                    <a:pt x="0" y="0"/>
                  </a:moveTo>
                  <a:lnTo>
                    <a:pt x="599699" y="0"/>
                  </a:lnTo>
                  <a:lnTo>
                    <a:pt x="599699" y="1755299"/>
                  </a:lnTo>
                  <a:lnTo>
                    <a:pt x="0" y="175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1849" y="1611199"/>
              <a:ext cx="600075" cy="116205"/>
            </a:xfrm>
            <a:custGeom>
              <a:avLst/>
              <a:gdLst/>
              <a:ahLst/>
              <a:cxnLst/>
              <a:rect l="l" t="t" r="r" b="b"/>
              <a:pathLst>
                <a:path w="600075" h="116205">
                  <a:moveTo>
                    <a:pt x="599699" y="115799"/>
                  </a:moveTo>
                  <a:lnTo>
                    <a:pt x="0" y="115799"/>
                  </a:lnTo>
                  <a:lnTo>
                    <a:pt x="0" y="0"/>
                  </a:lnTo>
                  <a:lnTo>
                    <a:pt x="599699" y="0"/>
                  </a:lnTo>
                  <a:lnTo>
                    <a:pt x="599699" y="1157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1849" y="1611199"/>
              <a:ext cx="600075" cy="116205"/>
            </a:xfrm>
            <a:custGeom>
              <a:avLst/>
              <a:gdLst/>
              <a:ahLst/>
              <a:cxnLst/>
              <a:rect l="l" t="t" r="r" b="b"/>
              <a:pathLst>
                <a:path w="600075" h="116205">
                  <a:moveTo>
                    <a:pt x="0" y="0"/>
                  </a:moveTo>
                  <a:lnTo>
                    <a:pt x="599699" y="0"/>
                  </a:lnTo>
                  <a:lnTo>
                    <a:pt x="599699" y="115799"/>
                  </a:lnTo>
                  <a:lnTo>
                    <a:pt x="0" y="1157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39525" y="151946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02200" y="2272713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MS PGothic"/>
                <a:cs typeface="MS PGothic"/>
              </a:rPr>
              <a:t>✕</a:t>
            </a:r>
            <a:endParaRPr sz="1400">
              <a:latin typeface="MS PGothic"/>
              <a:cs typeface="MS P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666212" y="2093074"/>
            <a:ext cx="676275" cy="659130"/>
            <a:chOff x="5666212" y="2093074"/>
            <a:chExt cx="676275" cy="659130"/>
          </a:xfrm>
        </p:grpSpPr>
        <p:sp>
          <p:nvSpPr>
            <p:cNvPr id="29" name="object 29"/>
            <p:cNvSpPr/>
            <p:nvPr/>
          </p:nvSpPr>
          <p:spPr>
            <a:xfrm>
              <a:off x="5670975" y="2105099"/>
              <a:ext cx="666750" cy="635000"/>
            </a:xfrm>
            <a:custGeom>
              <a:avLst/>
              <a:gdLst/>
              <a:ahLst/>
              <a:cxnLst/>
              <a:rect l="l" t="t" r="r" b="b"/>
              <a:pathLst>
                <a:path w="666750" h="635000">
                  <a:moveTo>
                    <a:pt x="666599" y="634499"/>
                  </a:moveTo>
                  <a:lnTo>
                    <a:pt x="0" y="634499"/>
                  </a:lnTo>
                  <a:lnTo>
                    <a:pt x="0" y="0"/>
                  </a:lnTo>
                  <a:lnTo>
                    <a:pt x="666599" y="0"/>
                  </a:lnTo>
                  <a:lnTo>
                    <a:pt x="666599" y="6344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70975" y="2105099"/>
              <a:ext cx="666750" cy="635000"/>
            </a:xfrm>
            <a:custGeom>
              <a:avLst/>
              <a:gdLst/>
              <a:ahLst/>
              <a:cxnLst/>
              <a:rect l="l" t="t" r="r" b="b"/>
              <a:pathLst>
                <a:path w="666750" h="635000">
                  <a:moveTo>
                    <a:pt x="0" y="0"/>
                  </a:moveTo>
                  <a:lnTo>
                    <a:pt x="666599" y="0"/>
                  </a:lnTo>
                  <a:lnTo>
                    <a:pt x="666599" y="634499"/>
                  </a:lnTo>
                  <a:lnTo>
                    <a:pt x="0" y="634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1975" y="2112124"/>
              <a:ext cx="631825" cy="621030"/>
            </a:xfrm>
            <a:custGeom>
              <a:avLst/>
              <a:gdLst/>
              <a:ahLst/>
              <a:cxnLst/>
              <a:rect l="l" t="t" r="r" b="b"/>
              <a:pathLst>
                <a:path w="631825" h="621030">
                  <a:moveTo>
                    <a:pt x="0" y="0"/>
                  </a:moveTo>
                  <a:lnTo>
                    <a:pt x="631199" y="620699"/>
                  </a:lnTo>
                </a:path>
              </a:pathLst>
            </a:custGeom>
            <a:ln w="3809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575000" y="2272713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MS PGothic"/>
                <a:cs typeface="MS PGothic"/>
              </a:rPr>
              <a:t>✕</a:t>
            </a:r>
            <a:endParaRPr sz="1400">
              <a:latin typeface="MS PGothic"/>
              <a:cs typeface="MS P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932237" y="2108212"/>
            <a:ext cx="1765300" cy="628650"/>
            <a:chOff x="6932237" y="2108212"/>
            <a:chExt cx="1765300" cy="628650"/>
          </a:xfrm>
        </p:grpSpPr>
        <p:sp>
          <p:nvSpPr>
            <p:cNvPr id="34" name="object 34"/>
            <p:cNvSpPr/>
            <p:nvPr/>
          </p:nvSpPr>
          <p:spPr>
            <a:xfrm>
              <a:off x="6936994" y="2122499"/>
              <a:ext cx="1755775" cy="600075"/>
            </a:xfrm>
            <a:custGeom>
              <a:avLst/>
              <a:gdLst/>
              <a:ahLst/>
              <a:cxnLst/>
              <a:rect l="l" t="t" r="r" b="b"/>
              <a:pathLst>
                <a:path w="1755775" h="600075">
                  <a:moveTo>
                    <a:pt x="164528" y="0"/>
                  </a:moveTo>
                  <a:lnTo>
                    <a:pt x="0" y="0"/>
                  </a:lnTo>
                  <a:lnTo>
                    <a:pt x="0" y="599706"/>
                  </a:lnTo>
                  <a:lnTo>
                    <a:pt x="164528" y="599706"/>
                  </a:lnTo>
                  <a:lnTo>
                    <a:pt x="164528" y="0"/>
                  </a:lnTo>
                  <a:close/>
                </a:path>
                <a:path w="1755775" h="600075">
                  <a:moveTo>
                    <a:pt x="1755305" y="0"/>
                  </a:moveTo>
                  <a:lnTo>
                    <a:pt x="280327" y="0"/>
                  </a:lnTo>
                  <a:lnTo>
                    <a:pt x="280327" y="599706"/>
                  </a:lnTo>
                  <a:lnTo>
                    <a:pt x="1755305" y="599706"/>
                  </a:lnTo>
                  <a:lnTo>
                    <a:pt x="1755305" y="0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36999" y="2122499"/>
              <a:ext cx="1755775" cy="600075"/>
            </a:xfrm>
            <a:custGeom>
              <a:avLst/>
              <a:gdLst/>
              <a:ahLst/>
              <a:cxnLst/>
              <a:rect l="l" t="t" r="r" b="b"/>
              <a:pathLst>
                <a:path w="1755775" h="600075">
                  <a:moveTo>
                    <a:pt x="0" y="599699"/>
                  </a:moveTo>
                  <a:lnTo>
                    <a:pt x="0" y="0"/>
                  </a:lnTo>
                  <a:lnTo>
                    <a:pt x="1755299" y="0"/>
                  </a:lnTo>
                  <a:lnTo>
                    <a:pt x="1755299" y="599699"/>
                  </a:lnTo>
                  <a:lnTo>
                    <a:pt x="0" y="599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01524" y="2122499"/>
              <a:ext cx="116205" cy="600075"/>
            </a:xfrm>
            <a:custGeom>
              <a:avLst/>
              <a:gdLst/>
              <a:ahLst/>
              <a:cxnLst/>
              <a:rect l="l" t="t" r="r" b="b"/>
              <a:pathLst>
                <a:path w="116204" h="600075">
                  <a:moveTo>
                    <a:pt x="115799" y="599699"/>
                  </a:moveTo>
                  <a:lnTo>
                    <a:pt x="0" y="599699"/>
                  </a:lnTo>
                  <a:lnTo>
                    <a:pt x="0" y="0"/>
                  </a:lnTo>
                  <a:lnTo>
                    <a:pt x="115799" y="0"/>
                  </a:lnTo>
                  <a:lnTo>
                    <a:pt x="115799" y="5996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01524" y="2122499"/>
              <a:ext cx="116205" cy="600075"/>
            </a:xfrm>
            <a:custGeom>
              <a:avLst/>
              <a:gdLst/>
              <a:ahLst/>
              <a:cxnLst/>
              <a:rect l="l" t="t" r="r" b="b"/>
              <a:pathLst>
                <a:path w="116204" h="600075">
                  <a:moveTo>
                    <a:pt x="0" y="599699"/>
                  </a:moveTo>
                  <a:lnTo>
                    <a:pt x="0" y="0"/>
                  </a:lnTo>
                  <a:lnTo>
                    <a:pt x="115799" y="0"/>
                  </a:lnTo>
                  <a:lnTo>
                    <a:pt x="115799" y="599699"/>
                  </a:lnTo>
                  <a:lnTo>
                    <a:pt x="0" y="59969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64150" y="2814087"/>
            <a:ext cx="15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19175" y="4258656"/>
            <a:ext cx="4633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compute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similarity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cosine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metric.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2"/>
          <p:cNvSpPr txBox="1">
            <a:spLocks noGrp="1"/>
          </p:cNvSpPr>
          <p:nvPr>
            <p:ph type="title"/>
          </p:nvPr>
        </p:nvSpPr>
        <p:spPr>
          <a:xfrm>
            <a:off x="267095" y="89210"/>
            <a:ext cx="8520600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Recall:</a:t>
            </a:r>
            <a:r>
              <a:rPr sz="4400" spc="-80" dirty="0"/>
              <a:t> </a:t>
            </a:r>
            <a:r>
              <a:rPr lang="en-US" sz="4400" spc="-25" dirty="0" smtClean="0"/>
              <a:t>latent semantic analysis</a:t>
            </a:r>
            <a:endParaRPr sz="4400" spc="-10" dirty="0"/>
          </a:p>
        </p:txBody>
      </p:sp>
      <p:sp>
        <p:nvSpPr>
          <p:cNvPr id="43" name="Номер слайда 4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807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267095" y="89210"/>
            <a:ext cx="8520600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Recall:</a:t>
            </a:r>
            <a:r>
              <a:rPr sz="4400" spc="-80" dirty="0"/>
              <a:t> </a:t>
            </a:r>
            <a:r>
              <a:rPr lang="en-US" sz="4400" spc="-25" dirty="0" smtClean="0"/>
              <a:t>latent semantic analysis</a:t>
            </a:r>
            <a:endParaRPr sz="4400" spc="-10" dirty="0"/>
          </a:p>
        </p:txBody>
      </p:sp>
      <p:sp>
        <p:nvSpPr>
          <p:cNvPr id="6" name="object 3"/>
          <p:cNvSpPr txBox="1"/>
          <p:nvPr/>
        </p:nvSpPr>
        <p:spPr>
          <a:xfrm>
            <a:off x="267095" y="1284199"/>
            <a:ext cx="8520600" cy="1255086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get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small-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dimensional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endParaRPr sz="24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contain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meanings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words</a:t>
            </a:r>
            <a:endParaRPr sz="2400" dirty="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compute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distance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words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(cosine distance)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328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7095" y="1284199"/>
            <a:ext cx="8520600" cy="1255086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get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small-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dimensional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endParaRPr sz="24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contain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meanings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words</a:t>
            </a:r>
            <a:endParaRPr sz="2400" dirty="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2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compute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distance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words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(cosine distance)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267095" y="89210"/>
            <a:ext cx="8520600" cy="1008756"/>
          </a:xfrm>
          <a:prstGeom prst="rect">
            <a:avLst/>
          </a:prstGeom>
        </p:spPr>
        <p:txBody>
          <a:bodyPr vert="horz" wrap="square" lIns="0" tIns="31574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Recall:</a:t>
            </a:r>
            <a:r>
              <a:rPr sz="4400" spc="-80" dirty="0"/>
              <a:t> </a:t>
            </a:r>
            <a:r>
              <a:rPr lang="en-US" sz="4400" spc="-25" dirty="0" smtClean="0"/>
              <a:t>latent semantic analysis</a:t>
            </a:r>
            <a:endParaRPr sz="4400" spc="-10" dirty="0"/>
          </a:p>
        </p:txBody>
      </p:sp>
      <p:sp>
        <p:nvSpPr>
          <p:cNvPr id="2" name="TextBox 1"/>
          <p:cNvSpPr txBox="1"/>
          <p:nvPr/>
        </p:nvSpPr>
        <p:spPr>
          <a:xfrm>
            <a:off x="267095" y="2725518"/>
            <a:ext cx="8601842" cy="222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/>
            <a:r>
              <a:rPr lang="en-US" sz="2400" spc="-10" dirty="0">
                <a:solidFill>
                  <a:srgbClr val="FF0000"/>
                </a:solidFill>
              </a:rPr>
              <a:t>Problems:</a:t>
            </a:r>
            <a:endParaRPr lang="en-US" sz="2400" dirty="0"/>
          </a:p>
          <a:p>
            <a:pPr marL="469265" indent="-366395">
              <a:spcBef>
                <a:spcPts val="1889"/>
              </a:spcBef>
              <a:buChar char="●"/>
              <a:tabLst>
                <a:tab pos="469265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huge</a:t>
            </a:r>
            <a:r>
              <a:rPr lang="en-US" sz="2400" spc="-55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computational</a:t>
            </a:r>
            <a:r>
              <a:rPr lang="en-US" sz="2400" spc="-40" dirty="0">
                <a:solidFill>
                  <a:srgbClr val="FF0000"/>
                </a:solidFill>
              </a:rPr>
              <a:t> </a:t>
            </a:r>
            <a:r>
              <a:rPr lang="en-US" sz="2400" spc="-20" dirty="0">
                <a:solidFill>
                  <a:srgbClr val="FF0000"/>
                </a:solidFill>
              </a:rPr>
              <a:t>time</a:t>
            </a:r>
            <a:endParaRPr lang="en-US" sz="2400" dirty="0"/>
          </a:p>
          <a:p>
            <a:pPr marL="469265" indent="-366395"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when</a:t>
            </a:r>
            <a:r>
              <a:rPr lang="en-US" sz="2400" spc="-35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you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change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your</a:t>
            </a:r>
            <a:r>
              <a:rPr lang="en-US" sz="2400" spc="-25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dataset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you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need</a:t>
            </a:r>
            <a:r>
              <a:rPr lang="en-US" sz="2400" spc="-25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to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recompute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spc="-10" dirty="0">
                <a:solidFill>
                  <a:srgbClr val="FF0000"/>
                </a:solidFill>
              </a:rPr>
              <a:t>everything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0816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13748</TotalTime>
  <Words>1581</Words>
  <Application>Microsoft Office PowerPoint</Application>
  <PresentationFormat>Экран (16:9)</PresentationFormat>
  <Paragraphs>353</Paragraphs>
  <Slides>66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2" baseType="lpstr">
      <vt:lpstr>MS PGothic</vt:lpstr>
      <vt:lpstr>Arial</vt:lpstr>
      <vt:lpstr>Cambria</vt:lpstr>
      <vt:lpstr>Cambria Math</vt:lpstr>
      <vt:lpstr>Times New Roman</vt:lpstr>
      <vt:lpstr>Simple Light</vt:lpstr>
      <vt:lpstr>Transfer Learning in NLP</vt:lpstr>
      <vt:lpstr>Outline</vt:lpstr>
      <vt:lpstr>Recall: one-hot encoding</vt:lpstr>
      <vt:lpstr>Recall: one-hot encoding</vt:lpstr>
      <vt:lpstr>Recall: context embedding</vt:lpstr>
      <vt:lpstr>Recall: context embedding</vt:lpstr>
      <vt:lpstr>Recall: latent semantic analysis</vt:lpstr>
      <vt:lpstr>Recall: latent semantic analysis</vt:lpstr>
      <vt:lpstr>Recall: latent semantic analysis</vt:lpstr>
      <vt:lpstr>Still what we did is we created some matrix of word representations and then computed word vectors using dimensionality reduction methods</vt:lpstr>
      <vt:lpstr>Презентация PowerPoint</vt:lpstr>
      <vt:lpstr>Word2Vec</vt:lpstr>
      <vt:lpstr>Word2Vec</vt:lpstr>
      <vt:lpstr>Word2Vec</vt:lpstr>
      <vt:lpstr>Word2Vec objective function </vt:lpstr>
      <vt:lpstr>Word2Vec objective function </vt:lpstr>
      <vt:lpstr>Word2Vec objective function </vt:lpstr>
      <vt:lpstr>Word2Vec objective function </vt:lpstr>
      <vt:lpstr>Word2Vec</vt:lpstr>
      <vt:lpstr>Word2Vec</vt:lpstr>
      <vt:lpstr>Word2Vec</vt:lpstr>
      <vt:lpstr>Word2Vec</vt:lpstr>
      <vt:lpstr>Word2Vec vs SVD</vt:lpstr>
      <vt:lpstr>Word2Vec</vt:lpstr>
      <vt:lpstr>Презентация PowerPoint</vt:lpstr>
      <vt:lpstr>Презентация PowerPoint</vt:lpstr>
      <vt:lpstr>Презентация PowerPoint</vt:lpstr>
      <vt:lpstr>Презентация PowerPoint</vt:lpstr>
      <vt:lpstr>GloVe (Global Vectors)</vt:lpstr>
      <vt:lpstr>GloVe (Global Vectors)</vt:lpstr>
      <vt:lpstr>GloVe (Global Vectors)</vt:lpstr>
      <vt:lpstr>FastText</vt:lpstr>
      <vt:lpstr>FastText</vt:lpstr>
      <vt:lpstr>Sentence embeddings</vt:lpstr>
      <vt:lpstr>Презентация PowerPoint</vt:lpstr>
      <vt:lpstr>Презентация PowerPoint</vt:lpstr>
      <vt:lpstr>Finally...</vt:lpstr>
      <vt:lpstr>Презентация PowerPoint</vt:lpstr>
      <vt:lpstr>Презентация PowerPoint</vt:lpstr>
      <vt:lpstr>Презентация PowerPoint</vt:lpstr>
      <vt:lpstr>Masked language modeling (MLM) — generalization of classic language modeling.</vt:lpstr>
      <vt:lpstr>Masked language modeling (MLM) — generalization of classic language modeling.</vt:lpstr>
      <vt:lpstr>Masked language modeling (MLM) — generalization of classic language modeling.</vt:lpstr>
      <vt:lpstr>Masked language modeling (MLM) — generalization of classic language modeling.</vt:lpstr>
      <vt:lpstr>Masked language modeling (MLM) — generalization of classic language modeling.</vt:lpstr>
      <vt:lpstr>MLM vs ordinary language modeling</vt:lpstr>
      <vt:lpstr>MLM vs ordinary language modeling</vt:lpstr>
      <vt:lpstr>BERT — Bidirectional Encoder Representations from Transformers </vt:lpstr>
      <vt:lpstr>Well, not quite … </vt:lpstr>
      <vt:lpstr>How to choose masking for MLM?</vt:lpstr>
      <vt:lpstr>BERT has 3 types of embeddings</vt:lpstr>
      <vt:lpstr>More details</vt:lpstr>
      <vt:lpstr>BERT — general framework for solving most of NLU problems</vt:lpstr>
      <vt:lpstr>Results</vt:lpstr>
      <vt:lpstr>What does it look at?</vt:lpstr>
      <vt:lpstr>Презентация PowerPoint</vt:lpstr>
      <vt:lpstr>What was after BERT?</vt:lpstr>
      <vt:lpstr>What was after BERT?</vt:lpstr>
      <vt:lpstr>Let’s code QA on Wikipedia!</vt:lpstr>
      <vt:lpstr>Input</vt:lpstr>
      <vt:lpstr>Start</vt:lpstr>
      <vt:lpstr>End</vt:lpstr>
      <vt:lpstr>Details</vt:lpstr>
      <vt:lpstr>Details</vt:lpstr>
      <vt:lpstr>Can we do better?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 в NLP</dc:title>
  <dc:creator>Алиса</dc:creator>
  <cp:lastModifiedBy>Алиса</cp:lastModifiedBy>
  <cp:revision>57</cp:revision>
  <dcterms:modified xsi:type="dcterms:W3CDTF">2025-03-12T08:14:25Z</dcterms:modified>
</cp:coreProperties>
</file>